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2.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7" r:id="rId1"/>
    <p:sldMasterId id="2147483817" r:id="rId2"/>
  </p:sldMasterIdLst>
  <p:notesMasterIdLst>
    <p:notesMasterId r:id="rId62"/>
  </p:notesMasterIdLst>
  <p:sldIdLst>
    <p:sldId id="360" r:id="rId3"/>
    <p:sldId id="395" r:id="rId4"/>
    <p:sldId id="988" r:id="rId5"/>
    <p:sldId id="319" r:id="rId6"/>
    <p:sldId id="881" r:id="rId7"/>
    <p:sldId id="268" r:id="rId8"/>
    <p:sldId id="269" r:id="rId9"/>
    <p:sldId id="320" r:id="rId10"/>
    <p:sldId id="1005" r:id="rId11"/>
    <p:sldId id="958" r:id="rId12"/>
    <p:sldId id="960" r:id="rId13"/>
    <p:sldId id="348" r:id="rId14"/>
    <p:sldId id="431" r:id="rId15"/>
    <p:sldId id="994" r:id="rId16"/>
    <p:sldId id="387" r:id="rId17"/>
    <p:sldId id="323" r:id="rId18"/>
    <p:sldId id="1007" r:id="rId19"/>
    <p:sldId id="350" r:id="rId20"/>
    <p:sldId id="390" r:id="rId21"/>
    <p:sldId id="950" r:id="rId22"/>
    <p:sldId id="266" r:id="rId23"/>
    <p:sldId id="940" r:id="rId24"/>
    <p:sldId id="453" r:id="rId25"/>
    <p:sldId id="454" r:id="rId26"/>
    <p:sldId id="326" r:id="rId27"/>
    <p:sldId id="327" r:id="rId28"/>
    <p:sldId id="370" r:id="rId29"/>
    <p:sldId id="328" r:id="rId30"/>
    <p:sldId id="1004" r:id="rId31"/>
    <p:sldId id="351" r:id="rId32"/>
    <p:sldId id="371" r:id="rId33"/>
    <p:sldId id="461" r:id="rId34"/>
    <p:sldId id="402" r:id="rId35"/>
    <p:sldId id="403" r:id="rId36"/>
    <p:sldId id="476" r:id="rId37"/>
    <p:sldId id="264" r:id="rId38"/>
    <p:sldId id="448" r:id="rId39"/>
    <p:sldId id="451" r:id="rId40"/>
    <p:sldId id="517" r:id="rId41"/>
    <p:sldId id="446" r:id="rId42"/>
    <p:sldId id="275" r:id="rId43"/>
    <p:sldId id="276" r:id="rId44"/>
    <p:sldId id="518" r:id="rId45"/>
    <p:sldId id="277" r:id="rId46"/>
    <p:sldId id="1006" r:id="rId47"/>
    <p:sldId id="372" r:id="rId48"/>
    <p:sldId id="413" r:id="rId49"/>
    <p:sldId id="354" r:id="rId50"/>
    <p:sldId id="1001" r:id="rId51"/>
    <p:sldId id="375" r:id="rId52"/>
    <p:sldId id="1002" r:id="rId53"/>
    <p:sldId id="377" r:id="rId54"/>
    <p:sldId id="378" r:id="rId55"/>
    <p:sldId id="970" r:id="rId56"/>
    <p:sldId id="329" r:id="rId57"/>
    <p:sldId id="944" r:id="rId58"/>
    <p:sldId id="330" r:id="rId59"/>
    <p:sldId id="357" r:id="rId60"/>
    <p:sldId id="358" r:id="rId61"/>
  </p:sldIdLst>
  <p:sldSz cx="9144000" cy="6858000" type="screen4x3"/>
  <p:notesSz cx="7010400" cy="9296400"/>
  <p:embeddedFontLs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Open Sans" panose="020B0606030504020204" pitchFamily="34" charset="0"/>
      <p:regular r:id="rId69"/>
      <p:bold r:id="rId70"/>
      <p:italic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9900"/>
    <a:srgbClr val="00CC00"/>
    <a:srgbClr val="99FF33"/>
    <a:srgbClr val="FF000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1" autoAdjust="0"/>
    <p:restoredTop sz="66056" autoAdjust="0"/>
  </p:normalViewPr>
  <p:slideViewPr>
    <p:cSldViewPr>
      <p:cViewPr varScale="1">
        <p:scale>
          <a:sx n="75" d="100"/>
          <a:sy n="75" d="100"/>
        </p:scale>
        <p:origin x="2192" y="160"/>
      </p:cViewPr>
      <p:guideLst>
        <p:guide orient="horz" pos="3072"/>
        <p:guide pos="2880"/>
      </p:guideLst>
    </p:cSldViewPr>
  </p:slideViewPr>
  <p:outlineViewPr>
    <p:cViewPr>
      <p:scale>
        <a:sx n="33" d="100"/>
        <a:sy n="33" d="100"/>
      </p:scale>
      <p:origin x="0" y="-17106"/>
    </p:cViewPr>
  </p:outlineViewPr>
  <p:notesTextViewPr>
    <p:cViewPr>
      <p:scale>
        <a:sx n="1" d="1"/>
        <a:sy n="1" d="1"/>
      </p:scale>
      <p:origin x="0" y="-584"/>
    </p:cViewPr>
  </p:notesTextViewPr>
  <p:sorterViewPr>
    <p:cViewPr>
      <p:scale>
        <a:sx n="100" d="100"/>
        <a:sy n="100" d="100"/>
      </p:scale>
      <p:origin x="0" y="-8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9.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C77B0-9152-45BC-AC92-7523C674EBC9}"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035BC24F-50A5-44DA-AB10-DC788029C70B}">
      <dgm:prSet phldrT="[Text]" custT="1"/>
      <dgm:spPr>
        <a:blipFill rotWithShape="0">
          <a:blip xmlns:r="http://schemas.openxmlformats.org/officeDocument/2006/relationships" r:embed="rId1"/>
          <a:stretch>
            <a:fillRect/>
          </a:stretch>
        </a:blipFill>
        <a:ln w="38100">
          <a:solidFill>
            <a:schemeClr val="tx2">
              <a:lumMod val="50000"/>
            </a:schemeClr>
          </a:solidFill>
        </a:ln>
        <a:scene3d>
          <a:camera prst="orthographicFront"/>
          <a:lightRig rig="threePt" dir="t"/>
        </a:scene3d>
        <a:sp3d/>
      </dgm:spPr>
      <dgm:t>
        <a:bodyPr/>
        <a:lstStyle/>
        <a:p>
          <a:r>
            <a:rPr lang="en-US" sz="900" b="1" dirty="0">
              <a:solidFill>
                <a:srgbClr val="FFC000"/>
              </a:solidFill>
            </a:rPr>
            <a:t>Unified Threat Management</a:t>
          </a:r>
        </a:p>
        <a:p>
          <a:r>
            <a:rPr lang="en-US" sz="900" b="1" dirty="0">
              <a:solidFill>
                <a:srgbClr val="FFC000"/>
              </a:solidFill>
            </a:rPr>
            <a:t>(UTM)</a:t>
          </a:r>
        </a:p>
      </dgm:t>
    </dgm:pt>
    <dgm:pt modelId="{9AD5B819-9E83-45E5-8845-F4CED055C3C5}" type="parTrans" cxnId="{8036BF91-77E1-4EFE-8914-52CB051EB324}">
      <dgm:prSet/>
      <dgm:spPr/>
      <dgm:t>
        <a:bodyPr/>
        <a:lstStyle/>
        <a:p>
          <a:endParaRPr lang="en-US"/>
        </a:p>
      </dgm:t>
    </dgm:pt>
    <dgm:pt modelId="{E935FEDE-F0FA-4469-BB19-CE6EF5E97FBF}" type="sibTrans" cxnId="{8036BF91-77E1-4EFE-8914-52CB051EB324}">
      <dgm:prSet/>
      <dgm:spPr/>
      <dgm:t>
        <a:bodyPr/>
        <a:lstStyle/>
        <a:p>
          <a:endParaRPr lang="en-US"/>
        </a:p>
      </dgm:t>
    </dgm:pt>
    <dgm:pt modelId="{5758F876-221E-4F57-AAD0-143335138280}">
      <dgm:prSet phldrT="[Tex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Network Firewall</a:t>
          </a:r>
        </a:p>
      </dgm:t>
    </dgm:pt>
    <dgm:pt modelId="{D1003E62-EBD8-449B-B269-56F2F456C352}" type="parTrans" cxnId="{121C2C80-0AD0-4D4A-AFF6-580FA6AEEF71}">
      <dgm:prSet/>
      <dgm:spPr>
        <a:solidFill>
          <a:srgbClr val="0070C0"/>
        </a:solidFill>
        <a:ln w="38100">
          <a:solidFill>
            <a:schemeClr val="bg1"/>
          </a:solidFill>
        </a:ln>
        <a:scene3d>
          <a:camera prst="orthographicFront"/>
          <a:lightRig rig="threePt" dir="t"/>
        </a:scene3d>
        <a:sp3d/>
      </dgm:spPr>
      <dgm:t>
        <a:bodyPr/>
        <a:lstStyle/>
        <a:p>
          <a:endParaRPr lang="en-US"/>
        </a:p>
      </dgm:t>
    </dgm:pt>
    <dgm:pt modelId="{E0FE23B6-2B03-443A-9E00-53E12E4DD7E4}" type="sibTrans" cxnId="{121C2C80-0AD0-4D4A-AFF6-580FA6AEEF71}">
      <dgm:prSet/>
      <dgm:spPr/>
      <dgm:t>
        <a:bodyPr/>
        <a:lstStyle/>
        <a:p>
          <a:endParaRPr lang="en-US"/>
        </a:p>
      </dgm:t>
    </dgm:pt>
    <dgm:pt modelId="{076AD6A3-65BA-43F3-9B19-DEEF20ADD715}">
      <dgm:prSet phldrT="[Tex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VPN</a:t>
          </a:r>
        </a:p>
      </dgm:t>
    </dgm:pt>
    <dgm:pt modelId="{42578F3C-A8C6-41E2-AB8A-F3AADBB0A43B}" type="parTrans" cxnId="{DAACCDBC-EA41-4BE2-B753-CEEECCCFBFCC}">
      <dgm:prSet/>
      <dgm:spPr>
        <a:solidFill>
          <a:srgbClr val="0070C0"/>
        </a:solidFill>
        <a:ln w="38100">
          <a:solidFill>
            <a:schemeClr val="bg1"/>
          </a:solidFill>
        </a:ln>
        <a:scene3d>
          <a:camera prst="orthographicFront"/>
          <a:lightRig rig="threePt" dir="t"/>
        </a:scene3d>
        <a:sp3d/>
      </dgm:spPr>
      <dgm:t>
        <a:bodyPr/>
        <a:lstStyle/>
        <a:p>
          <a:endParaRPr lang="en-US"/>
        </a:p>
      </dgm:t>
    </dgm:pt>
    <dgm:pt modelId="{DE0573DD-E848-4ABE-9F3E-9EC1D7430348}" type="sibTrans" cxnId="{DAACCDBC-EA41-4BE2-B753-CEEECCCFBFCC}">
      <dgm:prSet/>
      <dgm:spPr/>
      <dgm:t>
        <a:bodyPr/>
        <a:lstStyle/>
        <a:p>
          <a:endParaRPr lang="en-US"/>
        </a:p>
      </dgm:t>
    </dgm:pt>
    <dgm:pt modelId="{CCA8BBDE-110A-45C5-9D13-28C38240636D}">
      <dgm:prSet phldrT="[Tex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Anti-Spam</a:t>
          </a:r>
        </a:p>
      </dgm:t>
    </dgm:pt>
    <dgm:pt modelId="{7006F4C1-9DE0-409F-87FA-27F746BE7F8F}" type="parTrans" cxnId="{62BA6466-51A5-4F96-B342-58A367637C7C}">
      <dgm:prSet/>
      <dgm:spPr>
        <a:solidFill>
          <a:srgbClr val="0070C0"/>
        </a:solidFill>
        <a:ln w="38100">
          <a:solidFill>
            <a:schemeClr val="bg1"/>
          </a:solidFill>
        </a:ln>
        <a:scene3d>
          <a:camera prst="orthographicFront"/>
          <a:lightRig rig="threePt" dir="t"/>
        </a:scene3d>
        <a:sp3d/>
      </dgm:spPr>
      <dgm:t>
        <a:bodyPr/>
        <a:lstStyle/>
        <a:p>
          <a:endParaRPr lang="en-US"/>
        </a:p>
      </dgm:t>
    </dgm:pt>
    <dgm:pt modelId="{0AA809B9-4970-4539-9046-E49A567BF2EB}" type="sibTrans" cxnId="{62BA6466-51A5-4F96-B342-58A367637C7C}">
      <dgm:prSet/>
      <dgm:spPr/>
      <dgm:t>
        <a:bodyPr/>
        <a:lstStyle/>
        <a:p>
          <a:endParaRPr lang="en-US"/>
        </a:p>
      </dgm:t>
    </dgm:pt>
    <dgm:pt modelId="{FF5A805C-71A3-4BF5-BE40-E0268C113723}">
      <dgm:prSet phldrT="[Tex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Content Filter</a:t>
          </a:r>
        </a:p>
      </dgm:t>
    </dgm:pt>
    <dgm:pt modelId="{4FCCF3EB-DFAE-409C-A223-B59FE8553BA7}" type="parTrans" cxnId="{731984F3-5800-4744-A152-74EB3EC89F11}">
      <dgm:prSet/>
      <dgm:spPr>
        <a:solidFill>
          <a:srgbClr val="0070C0"/>
        </a:solidFill>
        <a:ln w="38100">
          <a:solidFill>
            <a:schemeClr val="bg1"/>
          </a:solidFill>
        </a:ln>
        <a:scene3d>
          <a:camera prst="orthographicFront"/>
          <a:lightRig rig="threePt" dir="t"/>
        </a:scene3d>
        <a:sp3d/>
      </dgm:spPr>
      <dgm:t>
        <a:bodyPr/>
        <a:lstStyle/>
        <a:p>
          <a:endParaRPr lang="en-US"/>
        </a:p>
      </dgm:t>
    </dgm:pt>
    <dgm:pt modelId="{44FF2695-87EE-4389-84CA-2E51F9D3A81A}" type="sibTrans" cxnId="{731984F3-5800-4744-A152-74EB3EC89F11}">
      <dgm:prSet/>
      <dgm:spPr/>
      <dgm:t>
        <a:bodyPr/>
        <a:lstStyle/>
        <a:p>
          <a:endParaRPr lang="en-US"/>
        </a:p>
      </dgm:t>
    </dgm:pt>
    <dgm:pt modelId="{3ACFAD0E-AF69-4E15-93D7-598824729770}">
      <dgm:prSe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Load Balancer</a:t>
          </a:r>
        </a:p>
      </dgm:t>
    </dgm:pt>
    <dgm:pt modelId="{01BF4087-A102-42B7-8095-54479D0EAB6F}" type="parTrans" cxnId="{88559896-76C2-40F8-BB60-9EB0484BE611}">
      <dgm:prSet/>
      <dgm:spPr>
        <a:solidFill>
          <a:srgbClr val="0070C0"/>
        </a:solidFill>
        <a:ln w="38100">
          <a:solidFill>
            <a:schemeClr val="bg1"/>
          </a:solidFill>
        </a:ln>
        <a:scene3d>
          <a:camera prst="orthographicFront"/>
          <a:lightRig rig="threePt" dir="t"/>
        </a:scene3d>
        <a:sp3d/>
      </dgm:spPr>
      <dgm:t>
        <a:bodyPr/>
        <a:lstStyle/>
        <a:p>
          <a:endParaRPr lang="en-US"/>
        </a:p>
      </dgm:t>
    </dgm:pt>
    <dgm:pt modelId="{8A712F5E-0F21-45B0-BE51-E35C2897FF85}" type="sibTrans" cxnId="{88559896-76C2-40F8-BB60-9EB0484BE611}">
      <dgm:prSet/>
      <dgm:spPr/>
      <dgm:t>
        <a:bodyPr/>
        <a:lstStyle/>
        <a:p>
          <a:endParaRPr lang="en-US"/>
        </a:p>
      </dgm:t>
    </dgm:pt>
    <dgm:pt modelId="{DC8ADC72-096A-453D-9881-305DD063FCE6}">
      <dgm:prSet/>
      <dgm:spPr>
        <a:blipFill rotWithShape="0">
          <a:blip xmlns:r="http://schemas.openxmlformats.org/officeDocument/2006/relationships" r:embed="rId1"/>
          <a:stretch>
            <a:fillRect/>
          </a:stretch>
        </a:blipFill>
        <a:ln w="38100">
          <a:solidFill>
            <a:srgbClr val="FFFFFF"/>
          </a:solidFill>
        </a:ln>
        <a:scene3d>
          <a:camera prst="orthographicFront"/>
          <a:lightRig rig="threePt" dir="t"/>
        </a:scene3d>
        <a:sp3d/>
      </dgm:spPr>
      <dgm:t>
        <a:bodyPr/>
        <a:lstStyle/>
        <a:p>
          <a:r>
            <a:rPr lang="en-US" b="1" dirty="0"/>
            <a:t>IPS/IDS</a:t>
          </a:r>
        </a:p>
      </dgm:t>
    </dgm:pt>
    <dgm:pt modelId="{3FDBE7B7-2779-408C-A872-D84985AABC31}" type="parTrans" cxnId="{6A263626-454A-4580-873A-5EF82C43484B}">
      <dgm:prSet/>
      <dgm:spPr>
        <a:solidFill>
          <a:srgbClr val="0070C0"/>
        </a:solidFill>
        <a:ln w="38100">
          <a:solidFill>
            <a:schemeClr val="bg1"/>
          </a:solidFill>
        </a:ln>
        <a:scene3d>
          <a:camera prst="orthographicFront"/>
          <a:lightRig rig="threePt" dir="t"/>
        </a:scene3d>
        <a:sp3d/>
      </dgm:spPr>
      <dgm:t>
        <a:bodyPr/>
        <a:lstStyle/>
        <a:p>
          <a:endParaRPr lang="en-US"/>
        </a:p>
      </dgm:t>
    </dgm:pt>
    <dgm:pt modelId="{39FF0B11-22FF-4274-9A9F-6F87D05C92CC}" type="sibTrans" cxnId="{6A263626-454A-4580-873A-5EF82C43484B}">
      <dgm:prSet/>
      <dgm:spPr/>
      <dgm:t>
        <a:bodyPr/>
        <a:lstStyle/>
        <a:p>
          <a:endParaRPr lang="en-US"/>
        </a:p>
      </dgm:t>
    </dgm:pt>
    <dgm:pt modelId="{EB4ACE80-B1E8-4A89-84CE-C3F730C4E3F2}">
      <dgm:prSe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Anti-virus</a:t>
          </a:r>
        </a:p>
      </dgm:t>
    </dgm:pt>
    <dgm:pt modelId="{97E1B0C9-AF5F-42A3-A6BE-B7AAF4539A9D}" type="parTrans" cxnId="{40576F55-959E-49F0-B6CA-C96CB7526035}">
      <dgm:prSet/>
      <dgm:spPr>
        <a:solidFill>
          <a:srgbClr val="0070C0"/>
        </a:solidFill>
        <a:ln w="38100">
          <a:solidFill>
            <a:schemeClr val="bg1"/>
          </a:solidFill>
        </a:ln>
        <a:scene3d>
          <a:camera prst="orthographicFront"/>
          <a:lightRig rig="threePt" dir="t"/>
        </a:scene3d>
        <a:sp3d/>
      </dgm:spPr>
      <dgm:t>
        <a:bodyPr/>
        <a:lstStyle/>
        <a:p>
          <a:endParaRPr lang="en-US"/>
        </a:p>
      </dgm:t>
    </dgm:pt>
    <dgm:pt modelId="{CD7215F5-F3E1-427A-B3A9-4635D3E0A28B}" type="sibTrans" cxnId="{40576F55-959E-49F0-B6CA-C96CB7526035}">
      <dgm:prSet/>
      <dgm:spPr/>
      <dgm:t>
        <a:bodyPr/>
        <a:lstStyle/>
        <a:p>
          <a:endParaRPr lang="en-US"/>
        </a:p>
      </dgm:t>
    </dgm:pt>
    <dgm:pt modelId="{0C5FE07A-EDCE-447E-8DAF-197BB77AFF9E}">
      <dgm:prSet/>
      <dgm:spPr>
        <a:blipFill rotWithShape="0">
          <a:blip xmlns:r="http://schemas.openxmlformats.org/officeDocument/2006/relationships" r:embed="rId1"/>
          <a:stretch>
            <a:fillRect/>
          </a:stretch>
        </a:blipFill>
        <a:ln w="38100">
          <a:solidFill>
            <a:schemeClr val="bg1"/>
          </a:solidFill>
        </a:ln>
        <a:scene3d>
          <a:camera prst="orthographicFront"/>
          <a:lightRig rig="threePt" dir="t"/>
        </a:scene3d>
        <a:sp3d/>
      </dgm:spPr>
      <dgm:t>
        <a:bodyPr/>
        <a:lstStyle/>
        <a:p>
          <a:r>
            <a:rPr lang="en-US" b="1" dirty="0"/>
            <a:t>Traffic Shaper</a:t>
          </a:r>
        </a:p>
      </dgm:t>
    </dgm:pt>
    <dgm:pt modelId="{AC8B059D-E76E-431D-9ED7-52C29016E6EC}" type="parTrans" cxnId="{C528C45A-6637-47AC-9865-576D27329A48}">
      <dgm:prSet/>
      <dgm:spPr>
        <a:solidFill>
          <a:srgbClr val="0070C0"/>
        </a:solidFill>
        <a:ln w="38100">
          <a:solidFill>
            <a:schemeClr val="bg1"/>
          </a:solidFill>
        </a:ln>
        <a:scene3d>
          <a:camera prst="orthographicFront"/>
          <a:lightRig rig="threePt" dir="t"/>
        </a:scene3d>
        <a:sp3d/>
      </dgm:spPr>
      <dgm:t>
        <a:bodyPr/>
        <a:lstStyle/>
        <a:p>
          <a:endParaRPr lang="en-US"/>
        </a:p>
      </dgm:t>
    </dgm:pt>
    <dgm:pt modelId="{5730FC4D-ED78-45CD-9F74-B6F661F19AA3}" type="sibTrans" cxnId="{C528C45A-6637-47AC-9865-576D27329A48}">
      <dgm:prSet/>
      <dgm:spPr/>
      <dgm:t>
        <a:bodyPr/>
        <a:lstStyle/>
        <a:p>
          <a:endParaRPr lang="en-US"/>
        </a:p>
      </dgm:t>
    </dgm:pt>
    <dgm:pt modelId="{E665439D-0428-4B6D-AA12-DE377588B32E}" type="pres">
      <dgm:prSet presAssocID="{2D5C77B0-9152-45BC-AC92-7523C674EBC9}" presName="Name0" presStyleCnt="0">
        <dgm:presLayoutVars>
          <dgm:chMax val="1"/>
          <dgm:dir/>
          <dgm:animLvl val="ctr"/>
          <dgm:resizeHandles val="exact"/>
        </dgm:presLayoutVars>
      </dgm:prSet>
      <dgm:spPr/>
    </dgm:pt>
    <dgm:pt modelId="{5C2542BF-7BCE-4B77-AB37-2314AC2B45DB}" type="pres">
      <dgm:prSet presAssocID="{035BC24F-50A5-44DA-AB10-DC788029C70B}" presName="centerShape" presStyleLbl="node0" presStyleIdx="0" presStyleCnt="1" custScaleX="145182" custScaleY="145182"/>
      <dgm:spPr/>
    </dgm:pt>
    <dgm:pt modelId="{B9D83375-56DD-4D06-BA76-74571D7BCFF2}" type="pres">
      <dgm:prSet presAssocID="{D1003E62-EBD8-449B-B269-56F2F456C352}" presName="parTrans" presStyleLbl="sibTrans2D1" presStyleIdx="0" presStyleCnt="8"/>
      <dgm:spPr/>
    </dgm:pt>
    <dgm:pt modelId="{4FC125A6-DA72-4223-92A8-7131974C0427}" type="pres">
      <dgm:prSet presAssocID="{D1003E62-EBD8-449B-B269-56F2F456C352}" presName="connectorText" presStyleLbl="sibTrans2D1" presStyleIdx="0" presStyleCnt="8"/>
      <dgm:spPr/>
    </dgm:pt>
    <dgm:pt modelId="{ED036861-403A-459A-922A-0B93F3B7F3E7}" type="pres">
      <dgm:prSet presAssocID="{5758F876-221E-4F57-AAD0-143335138280}" presName="node" presStyleLbl="node1" presStyleIdx="0" presStyleCnt="8">
        <dgm:presLayoutVars>
          <dgm:bulletEnabled val="1"/>
        </dgm:presLayoutVars>
      </dgm:prSet>
      <dgm:spPr/>
    </dgm:pt>
    <dgm:pt modelId="{C25E4348-AA86-4AD7-9A8B-ACD2F83D3F91}" type="pres">
      <dgm:prSet presAssocID="{42578F3C-A8C6-41E2-AB8A-F3AADBB0A43B}" presName="parTrans" presStyleLbl="sibTrans2D1" presStyleIdx="1" presStyleCnt="8"/>
      <dgm:spPr/>
    </dgm:pt>
    <dgm:pt modelId="{642B1F82-6534-48F5-AD89-84E018EE0522}" type="pres">
      <dgm:prSet presAssocID="{42578F3C-A8C6-41E2-AB8A-F3AADBB0A43B}" presName="connectorText" presStyleLbl="sibTrans2D1" presStyleIdx="1" presStyleCnt="8"/>
      <dgm:spPr/>
    </dgm:pt>
    <dgm:pt modelId="{15BE7CE5-727D-4DE7-A279-A004D7F9C08A}" type="pres">
      <dgm:prSet presAssocID="{076AD6A3-65BA-43F3-9B19-DEEF20ADD715}" presName="node" presStyleLbl="node1" presStyleIdx="1" presStyleCnt="8">
        <dgm:presLayoutVars>
          <dgm:bulletEnabled val="1"/>
        </dgm:presLayoutVars>
      </dgm:prSet>
      <dgm:spPr/>
    </dgm:pt>
    <dgm:pt modelId="{A84A71C0-8A69-43AF-B259-EA1C8E59A77E}" type="pres">
      <dgm:prSet presAssocID="{3FDBE7B7-2779-408C-A872-D84985AABC31}" presName="parTrans" presStyleLbl="sibTrans2D1" presStyleIdx="2" presStyleCnt="8"/>
      <dgm:spPr/>
    </dgm:pt>
    <dgm:pt modelId="{5E42A060-8D49-413C-BF94-1374865DB08B}" type="pres">
      <dgm:prSet presAssocID="{3FDBE7B7-2779-408C-A872-D84985AABC31}" presName="connectorText" presStyleLbl="sibTrans2D1" presStyleIdx="2" presStyleCnt="8"/>
      <dgm:spPr/>
    </dgm:pt>
    <dgm:pt modelId="{021D4262-C47E-4C70-8224-BF403FE39379}" type="pres">
      <dgm:prSet presAssocID="{DC8ADC72-096A-453D-9881-305DD063FCE6}" presName="node" presStyleLbl="node1" presStyleIdx="2" presStyleCnt="8">
        <dgm:presLayoutVars>
          <dgm:bulletEnabled val="1"/>
        </dgm:presLayoutVars>
      </dgm:prSet>
      <dgm:spPr/>
    </dgm:pt>
    <dgm:pt modelId="{0FBA94E2-5736-4850-BD92-A8D077DA06BF}" type="pres">
      <dgm:prSet presAssocID="{AC8B059D-E76E-431D-9ED7-52C29016E6EC}" presName="parTrans" presStyleLbl="sibTrans2D1" presStyleIdx="3" presStyleCnt="8"/>
      <dgm:spPr/>
    </dgm:pt>
    <dgm:pt modelId="{C27C01F6-CA10-42C5-A729-F79A0FE8C3B5}" type="pres">
      <dgm:prSet presAssocID="{AC8B059D-E76E-431D-9ED7-52C29016E6EC}" presName="connectorText" presStyleLbl="sibTrans2D1" presStyleIdx="3" presStyleCnt="8"/>
      <dgm:spPr/>
    </dgm:pt>
    <dgm:pt modelId="{A485895E-C05E-43FD-860E-E0242A279C8B}" type="pres">
      <dgm:prSet presAssocID="{0C5FE07A-EDCE-447E-8DAF-197BB77AFF9E}" presName="node" presStyleLbl="node1" presStyleIdx="3" presStyleCnt="8">
        <dgm:presLayoutVars>
          <dgm:bulletEnabled val="1"/>
        </dgm:presLayoutVars>
      </dgm:prSet>
      <dgm:spPr/>
    </dgm:pt>
    <dgm:pt modelId="{9054BCFC-3A94-4FD8-8F78-81C7EEE14264}" type="pres">
      <dgm:prSet presAssocID="{97E1B0C9-AF5F-42A3-A6BE-B7AAF4539A9D}" presName="parTrans" presStyleLbl="sibTrans2D1" presStyleIdx="4" presStyleCnt="8"/>
      <dgm:spPr/>
    </dgm:pt>
    <dgm:pt modelId="{0E79F1D7-6E51-48B9-824D-51ED42CAEC42}" type="pres">
      <dgm:prSet presAssocID="{97E1B0C9-AF5F-42A3-A6BE-B7AAF4539A9D}" presName="connectorText" presStyleLbl="sibTrans2D1" presStyleIdx="4" presStyleCnt="8"/>
      <dgm:spPr/>
    </dgm:pt>
    <dgm:pt modelId="{FB0679BE-82B5-4571-B912-13DE63021B4D}" type="pres">
      <dgm:prSet presAssocID="{EB4ACE80-B1E8-4A89-84CE-C3F730C4E3F2}" presName="node" presStyleLbl="node1" presStyleIdx="4" presStyleCnt="8">
        <dgm:presLayoutVars>
          <dgm:bulletEnabled val="1"/>
        </dgm:presLayoutVars>
      </dgm:prSet>
      <dgm:spPr/>
    </dgm:pt>
    <dgm:pt modelId="{CBF67127-17DA-4382-B2F6-D17081244D93}" type="pres">
      <dgm:prSet presAssocID="{7006F4C1-9DE0-409F-87FA-27F746BE7F8F}" presName="parTrans" presStyleLbl="sibTrans2D1" presStyleIdx="5" presStyleCnt="8"/>
      <dgm:spPr/>
    </dgm:pt>
    <dgm:pt modelId="{9F485989-A706-49BF-81F4-85FE5A0737CC}" type="pres">
      <dgm:prSet presAssocID="{7006F4C1-9DE0-409F-87FA-27F746BE7F8F}" presName="connectorText" presStyleLbl="sibTrans2D1" presStyleIdx="5" presStyleCnt="8"/>
      <dgm:spPr/>
    </dgm:pt>
    <dgm:pt modelId="{2C392DA8-5CE7-45CD-8AFE-C1DF89ED14BD}" type="pres">
      <dgm:prSet presAssocID="{CCA8BBDE-110A-45C5-9D13-28C38240636D}" presName="node" presStyleLbl="node1" presStyleIdx="5" presStyleCnt="8">
        <dgm:presLayoutVars>
          <dgm:bulletEnabled val="1"/>
        </dgm:presLayoutVars>
      </dgm:prSet>
      <dgm:spPr/>
    </dgm:pt>
    <dgm:pt modelId="{7C3A5C55-703D-4F60-B96D-C9BFDDAE4CAB}" type="pres">
      <dgm:prSet presAssocID="{4FCCF3EB-DFAE-409C-A223-B59FE8553BA7}" presName="parTrans" presStyleLbl="sibTrans2D1" presStyleIdx="6" presStyleCnt="8"/>
      <dgm:spPr/>
    </dgm:pt>
    <dgm:pt modelId="{DC86CC28-F235-4AFA-BD53-9DECDC8C443D}" type="pres">
      <dgm:prSet presAssocID="{4FCCF3EB-DFAE-409C-A223-B59FE8553BA7}" presName="connectorText" presStyleLbl="sibTrans2D1" presStyleIdx="6" presStyleCnt="8"/>
      <dgm:spPr/>
    </dgm:pt>
    <dgm:pt modelId="{89903A27-8378-478D-8F45-C1C0A0B240B5}" type="pres">
      <dgm:prSet presAssocID="{FF5A805C-71A3-4BF5-BE40-E0268C113723}" presName="node" presStyleLbl="node1" presStyleIdx="6" presStyleCnt="8">
        <dgm:presLayoutVars>
          <dgm:bulletEnabled val="1"/>
        </dgm:presLayoutVars>
      </dgm:prSet>
      <dgm:spPr/>
    </dgm:pt>
    <dgm:pt modelId="{F8517CA8-0FB8-4317-A9EC-6719FC899521}" type="pres">
      <dgm:prSet presAssocID="{01BF4087-A102-42B7-8095-54479D0EAB6F}" presName="parTrans" presStyleLbl="sibTrans2D1" presStyleIdx="7" presStyleCnt="8"/>
      <dgm:spPr/>
    </dgm:pt>
    <dgm:pt modelId="{9B064F3F-976B-4269-994C-E0D5FC62CF79}" type="pres">
      <dgm:prSet presAssocID="{01BF4087-A102-42B7-8095-54479D0EAB6F}" presName="connectorText" presStyleLbl="sibTrans2D1" presStyleIdx="7" presStyleCnt="8"/>
      <dgm:spPr/>
    </dgm:pt>
    <dgm:pt modelId="{64AB7FDC-1C4F-4192-975A-EA13C0838DB6}" type="pres">
      <dgm:prSet presAssocID="{3ACFAD0E-AF69-4E15-93D7-598824729770}" presName="node" presStyleLbl="node1" presStyleIdx="7" presStyleCnt="8">
        <dgm:presLayoutVars>
          <dgm:bulletEnabled val="1"/>
        </dgm:presLayoutVars>
      </dgm:prSet>
      <dgm:spPr/>
    </dgm:pt>
  </dgm:ptLst>
  <dgm:cxnLst>
    <dgm:cxn modelId="{1BF70100-596B-4B70-B42D-88CDDA34A9D4}" type="presOf" srcId="{3FDBE7B7-2779-408C-A872-D84985AABC31}" destId="{A84A71C0-8A69-43AF-B259-EA1C8E59A77E}" srcOrd="0" destOrd="0" presId="urn:microsoft.com/office/officeart/2005/8/layout/radial5"/>
    <dgm:cxn modelId="{C83CBF18-6091-4922-9100-CA723AF7EDC5}" type="presOf" srcId="{0C5FE07A-EDCE-447E-8DAF-197BB77AFF9E}" destId="{A485895E-C05E-43FD-860E-E0242A279C8B}" srcOrd="0" destOrd="0" presId="urn:microsoft.com/office/officeart/2005/8/layout/radial5"/>
    <dgm:cxn modelId="{BA6C761A-5F52-4530-9B86-B35819F53845}" type="presOf" srcId="{2D5C77B0-9152-45BC-AC92-7523C674EBC9}" destId="{E665439D-0428-4B6D-AA12-DE377588B32E}" srcOrd="0" destOrd="0" presId="urn:microsoft.com/office/officeart/2005/8/layout/radial5"/>
    <dgm:cxn modelId="{0BF18D1F-736D-4D7F-BAE2-F071FEDF7056}" type="presOf" srcId="{7006F4C1-9DE0-409F-87FA-27F746BE7F8F}" destId="{CBF67127-17DA-4382-B2F6-D17081244D93}" srcOrd="0" destOrd="0" presId="urn:microsoft.com/office/officeart/2005/8/layout/radial5"/>
    <dgm:cxn modelId="{DDBE0323-AE54-4656-9C0D-3CF819545B8F}" type="presOf" srcId="{035BC24F-50A5-44DA-AB10-DC788029C70B}" destId="{5C2542BF-7BCE-4B77-AB37-2314AC2B45DB}" srcOrd="0" destOrd="0" presId="urn:microsoft.com/office/officeart/2005/8/layout/radial5"/>
    <dgm:cxn modelId="{77586825-98E4-4A3A-8D66-D0213634D2F4}" type="presOf" srcId="{AC8B059D-E76E-431D-9ED7-52C29016E6EC}" destId="{C27C01F6-CA10-42C5-A729-F79A0FE8C3B5}" srcOrd="1" destOrd="0" presId="urn:microsoft.com/office/officeart/2005/8/layout/radial5"/>
    <dgm:cxn modelId="{6A263626-454A-4580-873A-5EF82C43484B}" srcId="{035BC24F-50A5-44DA-AB10-DC788029C70B}" destId="{DC8ADC72-096A-453D-9881-305DD063FCE6}" srcOrd="2" destOrd="0" parTransId="{3FDBE7B7-2779-408C-A872-D84985AABC31}" sibTransId="{39FF0B11-22FF-4274-9A9F-6F87D05C92CC}"/>
    <dgm:cxn modelId="{E2B0FA34-C35C-43BA-85B0-C28F26C144EE}" type="presOf" srcId="{DC8ADC72-096A-453D-9881-305DD063FCE6}" destId="{021D4262-C47E-4C70-8224-BF403FE39379}" srcOrd="0" destOrd="0" presId="urn:microsoft.com/office/officeart/2005/8/layout/radial5"/>
    <dgm:cxn modelId="{BF0FF637-BFF2-4B53-BE11-5AFB574DDEA6}" type="presOf" srcId="{5758F876-221E-4F57-AAD0-143335138280}" destId="{ED036861-403A-459A-922A-0B93F3B7F3E7}" srcOrd="0" destOrd="0" presId="urn:microsoft.com/office/officeart/2005/8/layout/radial5"/>
    <dgm:cxn modelId="{B0559F3A-0ED1-4B47-A3B2-E04FC3C0B24B}" type="presOf" srcId="{7006F4C1-9DE0-409F-87FA-27F746BE7F8F}" destId="{9F485989-A706-49BF-81F4-85FE5A0737CC}" srcOrd="1" destOrd="0" presId="urn:microsoft.com/office/officeart/2005/8/layout/radial5"/>
    <dgm:cxn modelId="{CB7E6542-0280-4D47-8F4F-19454A687A69}" type="presOf" srcId="{D1003E62-EBD8-449B-B269-56F2F456C352}" destId="{4FC125A6-DA72-4223-92A8-7131974C0427}" srcOrd="1" destOrd="0" presId="urn:microsoft.com/office/officeart/2005/8/layout/radial5"/>
    <dgm:cxn modelId="{71DDB94A-1746-4274-A874-22CE3A7AD416}" type="presOf" srcId="{076AD6A3-65BA-43F3-9B19-DEEF20ADD715}" destId="{15BE7CE5-727D-4DE7-A279-A004D7F9C08A}" srcOrd="0" destOrd="0" presId="urn:microsoft.com/office/officeart/2005/8/layout/radial5"/>
    <dgm:cxn modelId="{28D5B851-C75E-4B2A-AB8E-83EFE392EF30}" type="presOf" srcId="{FF5A805C-71A3-4BF5-BE40-E0268C113723}" destId="{89903A27-8378-478D-8F45-C1C0A0B240B5}" srcOrd="0" destOrd="0" presId="urn:microsoft.com/office/officeart/2005/8/layout/radial5"/>
    <dgm:cxn modelId="{40576F55-959E-49F0-B6CA-C96CB7526035}" srcId="{035BC24F-50A5-44DA-AB10-DC788029C70B}" destId="{EB4ACE80-B1E8-4A89-84CE-C3F730C4E3F2}" srcOrd="4" destOrd="0" parTransId="{97E1B0C9-AF5F-42A3-A6BE-B7AAF4539A9D}" sibTransId="{CD7215F5-F3E1-427A-B3A9-4635D3E0A28B}"/>
    <dgm:cxn modelId="{C528C45A-6637-47AC-9865-576D27329A48}" srcId="{035BC24F-50A5-44DA-AB10-DC788029C70B}" destId="{0C5FE07A-EDCE-447E-8DAF-197BB77AFF9E}" srcOrd="3" destOrd="0" parTransId="{AC8B059D-E76E-431D-9ED7-52C29016E6EC}" sibTransId="{5730FC4D-ED78-45CD-9F74-B6F661F19AA3}"/>
    <dgm:cxn modelId="{91D05D5D-C95F-4702-8938-23BE7BCE68C6}" type="presOf" srcId="{EB4ACE80-B1E8-4A89-84CE-C3F730C4E3F2}" destId="{FB0679BE-82B5-4571-B912-13DE63021B4D}" srcOrd="0" destOrd="0" presId="urn:microsoft.com/office/officeart/2005/8/layout/radial5"/>
    <dgm:cxn modelId="{6359EC61-2CB4-479A-96D7-8094FF009799}" type="presOf" srcId="{4FCCF3EB-DFAE-409C-A223-B59FE8553BA7}" destId="{7C3A5C55-703D-4F60-B96D-C9BFDDAE4CAB}" srcOrd="0" destOrd="0" presId="urn:microsoft.com/office/officeart/2005/8/layout/radial5"/>
    <dgm:cxn modelId="{62BA6466-51A5-4F96-B342-58A367637C7C}" srcId="{035BC24F-50A5-44DA-AB10-DC788029C70B}" destId="{CCA8BBDE-110A-45C5-9D13-28C38240636D}" srcOrd="5" destOrd="0" parTransId="{7006F4C1-9DE0-409F-87FA-27F746BE7F8F}" sibTransId="{0AA809B9-4970-4539-9046-E49A567BF2EB}"/>
    <dgm:cxn modelId="{9EC43F7B-5A6A-4DBD-A3CE-F3D73D29D1EE}" type="presOf" srcId="{D1003E62-EBD8-449B-B269-56F2F456C352}" destId="{B9D83375-56DD-4D06-BA76-74571D7BCFF2}" srcOrd="0" destOrd="0" presId="urn:microsoft.com/office/officeart/2005/8/layout/radial5"/>
    <dgm:cxn modelId="{8CD7747E-09D9-4128-BB1C-D2167001DD18}" type="presOf" srcId="{42578F3C-A8C6-41E2-AB8A-F3AADBB0A43B}" destId="{C25E4348-AA86-4AD7-9A8B-ACD2F83D3F91}" srcOrd="0" destOrd="0" presId="urn:microsoft.com/office/officeart/2005/8/layout/radial5"/>
    <dgm:cxn modelId="{D8AA767E-5C65-40DB-BC4C-ACD16033CA15}" type="presOf" srcId="{42578F3C-A8C6-41E2-AB8A-F3AADBB0A43B}" destId="{642B1F82-6534-48F5-AD89-84E018EE0522}" srcOrd="1" destOrd="0" presId="urn:microsoft.com/office/officeart/2005/8/layout/radial5"/>
    <dgm:cxn modelId="{121C2C80-0AD0-4D4A-AFF6-580FA6AEEF71}" srcId="{035BC24F-50A5-44DA-AB10-DC788029C70B}" destId="{5758F876-221E-4F57-AAD0-143335138280}" srcOrd="0" destOrd="0" parTransId="{D1003E62-EBD8-449B-B269-56F2F456C352}" sibTransId="{E0FE23B6-2B03-443A-9E00-53E12E4DD7E4}"/>
    <dgm:cxn modelId="{6E56CF8F-E2C9-4D0F-A4EA-650793FCCFE8}" type="presOf" srcId="{01BF4087-A102-42B7-8095-54479D0EAB6F}" destId="{9B064F3F-976B-4269-994C-E0D5FC62CF79}" srcOrd="1" destOrd="0" presId="urn:microsoft.com/office/officeart/2005/8/layout/radial5"/>
    <dgm:cxn modelId="{8036BF91-77E1-4EFE-8914-52CB051EB324}" srcId="{2D5C77B0-9152-45BC-AC92-7523C674EBC9}" destId="{035BC24F-50A5-44DA-AB10-DC788029C70B}" srcOrd="0" destOrd="0" parTransId="{9AD5B819-9E83-45E5-8845-F4CED055C3C5}" sibTransId="{E935FEDE-F0FA-4469-BB19-CE6EF5E97FBF}"/>
    <dgm:cxn modelId="{88559896-76C2-40F8-BB60-9EB0484BE611}" srcId="{035BC24F-50A5-44DA-AB10-DC788029C70B}" destId="{3ACFAD0E-AF69-4E15-93D7-598824729770}" srcOrd="7" destOrd="0" parTransId="{01BF4087-A102-42B7-8095-54479D0EAB6F}" sibTransId="{8A712F5E-0F21-45B0-BE51-E35C2897FF85}"/>
    <dgm:cxn modelId="{E6EA18AE-5751-4498-A3ED-08BD8FC1D50C}" type="presOf" srcId="{3ACFAD0E-AF69-4E15-93D7-598824729770}" destId="{64AB7FDC-1C4F-4192-975A-EA13C0838DB6}" srcOrd="0" destOrd="0" presId="urn:microsoft.com/office/officeart/2005/8/layout/radial5"/>
    <dgm:cxn modelId="{860870BB-0251-4CF7-BC70-F0C671415AEE}" type="presOf" srcId="{3FDBE7B7-2779-408C-A872-D84985AABC31}" destId="{5E42A060-8D49-413C-BF94-1374865DB08B}" srcOrd="1" destOrd="0" presId="urn:microsoft.com/office/officeart/2005/8/layout/radial5"/>
    <dgm:cxn modelId="{DAACCDBC-EA41-4BE2-B753-CEEECCCFBFCC}" srcId="{035BC24F-50A5-44DA-AB10-DC788029C70B}" destId="{076AD6A3-65BA-43F3-9B19-DEEF20ADD715}" srcOrd="1" destOrd="0" parTransId="{42578F3C-A8C6-41E2-AB8A-F3AADBB0A43B}" sibTransId="{DE0573DD-E848-4ABE-9F3E-9EC1D7430348}"/>
    <dgm:cxn modelId="{F5D666C7-895F-4DDB-B433-D9B8E3A05A59}" type="presOf" srcId="{AC8B059D-E76E-431D-9ED7-52C29016E6EC}" destId="{0FBA94E2-5736-4850-BD92-A8D077DA06BF}" srcOrd="0" destOrd="0" presId="urn:microsoft.com/office/officeart/2005/8/layout/radial5"/>
    <dgm:cxn modelId="{BA1226CF-AA2F-4088-883F-08A830C888E0}" type="presOf" srcId="{97E1B0C9-AF5F-42A3-A6BE-B7AAF4539A9D}" destId="{9054BCFC-3A94-4FD8-8F78-81C7EEE14264}" srcOrd="0" destOrd="0" presId="urn:microsoft.com/office/officeart/2005/8/layout/radial5"/>
    <dgm:cxn modelId="{ACA977D3-692B-4B85-B91C-1A24804D1305}" type="presOf" srcId="{CCA8BBDE-110A-45C5-9D13-28C38240636D}" destId="{2C392DA8-5CE7-45CD-8AFE-C1DF89ED14BD}" srcOrd="0" destOrd="0" presId="urn:microsoft.com/office/officeart/2005/8/layout/radial5"/>
    <dgm:cxn modelId="{F58E31E7-6B3B-47DC-B0E3-6D41DC862203}" type="presOf" srcId="{01BF4087-A102-42B7-8095-54479D0EAB6F}" destId="{F8517CA8-0FB8-4317-A9EC-6719FC899521}" srcOrd="0" destOrd="0" presId="urn:microsoft.com/office/officeart/2005/8/layout/radial5"/>
    <dgm:cxn modelId="{215F78EB-C472-4B2C-A787-046222314D37}" type="presOf" srcId="{97E1B0C9-AF5F-42A3-A6BE-B7AAF4539A9D}" destId="{0E79F1D7-6E51-48B9-824D-51ED42CAEC42}" srcOrd="1" destOrd="0" presId="urn:microsoft.com/office/officeart/2005/8/layout/radial5"/>
    <dgm:cxn modelId="{731984F3-5800-4744-A152-74EB3EC89F11}" srcId="{035BC24F-50A5-44DA-AB10-DC788029C70B}" destId="{FF5A805C-71A3-4BF5-BE40-E0268C113723}" srcOrd="6" destOrd="0" parTransId="{4FCCF3EB-DFAE-409C-A223-B59FE8553BA7}" sibTransId="{44FF2695-87EE-4389-84CA-2E51F9D3A81A}"/>
    <dgm:cxn modelId="{813A81FD-F533-4943-81FE-0CECE0CE4752}" type="presOf" srcId="{4FCCF3EB-DFAE-409C-A223-B59FE8553BA7}" destId="{DC86CC28-F235-4AFA-BD53-9DECDC8C443D}" srcOrd="1" destOrd="0" presId="urn:microsoft.com/office/officeart/2005/8/layout/radial5"/>
    <dgm:cxn modelId="{CA307B1A-0D07-4613-AEAA-2F67426F85DE}" type="presParOf" srcId="{E665439D-0428-4B6D-AA12-DE377588B32E}" destId="{5C2542BF-7BCE-4B77-AB37-2314AC2B45DB}" srcOrd="0" destOrd="0" presId="urn:microsoft.com/office/officeart/2005/8/layout/radial5"/>
    <dgm:cxn modelId="{27DE6798-7CF5-41ED-8D35-26CA74B56CE4}" type="presParOf" srcId="{E665439D-0428-4B6D-AA12-DE377588B32E}" destId="{B9D83375-56DD-4D06-BA76-74571D7BCFF2}" srcOrd="1" destOrd="0" presId="urn:microsoft.com/office/officeart/2005/8/layout/radial5"/>
    <dgm:cxn modelId="{F09A4E19-CEC2-4AE3-B5EF-02C2E064A106}" type="presParOf" srcId="{B9D83375-56DD-4D06-BA76-74571D7BCFF2}" destId="{4FC125A6-DA72-4223-92A8-7131974C0427}" srcOrd="0" destOrd="0" presId="urn:microsoft.com/office/officeart/2005/8/layout/radial5"/>
    <dgm:cxn modelId="{EDF73493-B367-4D20-BFA0-BBBDACF887D6}" type="presParOf" srcId="{E665439D-0428-4B6D-AA12-DE377588B32E}" destId="{ED036861-403A-459A-922A-0B93F3B7F3E7}" srcOrd="2" destOrd="0" presId="urn:microsoft.com/office/officeart/2005/8/layout/radial5"/>
    <dgm:cxn modelId="{A15552DE-6BC0-4EA2-B700-F6DC427A9BF9}" type="presParOf" srcId="{E665439D-0428-4B6D-AA12-DE377588B32E}" destId="{C25E4348-AA86-4AD7-9A8B-ACD2F83D3F91}" srcOrd="3" destOrd="0" presId="urn:microsoft.com/office/officeart/2005/8/layout/radial5"/>
    <dgm:cxn modelId="{261D3271-9F09-4196-B665-9B8E03176123}" type="presParOf" srcId="{C25E4348-AA86-4AD7-9A8B-ACD2F83D3F91}" destId="{642B1F82-6534-48F5-AD89-84E018EE0522}" srcOrd="0" destOrd="0" presId="urn:microsoft.com/office/officeart/2005/8/layout/radial5"/>
    <dgm:cxn modelId="{14F6EC86-32CB-4A9E-8F8F-E8ABA848E64E}" type="presParOf" srcId="{E665439D-0428-4B6D-AA12-DE377588B32E}" destId="{15BE7CE5-727D-4DE7-A279-A004D7F9C08A}" srcOrd="4" destOrd="0" presId="urn:microsoft.com/office/officeart/2005/8/layout/radial5"/>
    <dgm:cxn modelId="{BDE2194D-B62A-47CD-9698-F5E502A87664}" type="presParOf" srcId="{E665439D-0428-4B6D-AA12-DE377588B32E}" destId="{A84A71C0-8A69-43AF-B259-EA1C8E59A77E}" srcOrd="5" destOrd="0" presId="urn:microsoft.com/office/officeart/2005/8/layout/radial5"/>
    <dgm:cxn modelId="{D5686197-B2E0-4FE8-83C2-822EFCB08C21}" type="presParOf" srcId="{A84A71C0-8A69-43AF-B259-EA1C8E59A77E}" destId="{5E42A060-8D49-413C-BF94-1374865DB08B}" srcOrd="0" destOrd="0" presId="urn:microsoft.com/office/officeart/2005/8/layout/radial5"/>
    <dgm:cxn modelId="{3A9DF7AF-8B46-49F3-B5B1-227AD33938AF}" type="presParOf" srcId="{E665439D-0428-4B6D-AA12-DE377588B32E}" destId="{021D4262-C47E-4C70-8224-BF403FE39379}" srcOrd="6" destOrd="0" presId="urn:microsoft.com/office/officeart/2005/8/layout/radial5"/>
    <dgm:cxn modelId="{2F071874-2633-494D-90B8-3103670C9DBF}" type="presParOf" srcId="{E665439D-0428-4B6D-AA12-DE377588B32E}" destId="{0FBA94E2-5736-4850-BD92-A8D077DA06BF}" srcOrd="7" destOrd="0" presId="urn:microsoft.com/office/officeart/2005/8/layout/radial5"/>
    <dgm:cxn modelId="{43FB5A60-8398-4DB9-BC16-12F8724E6C9F}" type="presParOf" srcId="{0FBA94E2-5736-4850-BD92-A8D077DA06BF}" destId="{C27C01F6-CA10-42C5-A729-F79A0FE8C3B5}" srcOrd="0" destOrd="0" presId="urn:microsoft.com/office/officeart/2005/8/layout/radial5"/>
    <dgm:cxn modelId="{F9A8214C-534C-433F-9366-F4B140F0764D}" type="presParOf" srcId="{E665439D-0428-4B6D-AA12-DE377588B32E}" destId="{A485895E-C05E-43FD-860E-E0242A279C8B}" srcOrd="8" destOrd="0" presId="urn:microsoft.com/office/officeart/2005/8/layout/radial5"/>
    <dgm:cxn modelId="{C427248E-3B0E-4F6B-9F5E-3D6428C935D0}" type="presParOf" srcId="{E665439D-0428-4B6D-AA12-DE377588B32E}" destId="{9054BCFC-3A94-4FD8-8F78-81C7EEE14264}" srcOrd="9" destOrd="0" presId="urn:microsoft.com/office/officeart/2005/8/layout/radial5"/>
    <dgm:cxn modelId="{368503DE-4325-4213-905D-96349EFC9C09}" type="presParOf" srcId="{9054BCFC-3A94-4FD8-8F78-81C7EEE14264}" destId="{0E79F1D7-6E51-48B9-824D-51ED42CAEC42}" srcOrd="0" destOrd="0" presId="urn:microsoft.com/office/officeart/2005/8/layout/radial5"/>
    <dgm:cxn modelId="{2697E0CB-4877-4940-BF89-1C39F28944E2}" type="presParOf" srcId="{E665439D-0428-4B6D-AA12-DE377588B32E}" destId="{FB0679BE-82B5-4571-B912-13DE63021B4D}" srcOrd="10" destOrd="0" presId="urn:microsoft.com/office/officeart/2005/8/layout/radial5"/>
    <dgm:cxn modelId="{94A22FD6-3E99-4216-A723-1DEBC25975B6}" type="presParOf" srcId="{E665439D-0428-4B6D-AA12-DE377588B32E}" destId="{CBF67127-17DA-4382-B2F6-D17081244D93}" srcOrd="11" destOrd="0" presId="urn:microsoft.com/office/officeart/2005/8/layout/radial5"/>
    <dgm:cxn modelId="{33E99202-C078-41A4-93BA-8F3F15AA65EC}" type="presParOf" srcId="{CBF67127-17DA-4382-B2F6-D17081244D93}" destId="{9F485989-A706-49BF-81F4-85FE5A0737CC}" srcOrd="0" destOrd="0" presId="urn:microsoft.com/office/officeart/2005/8/layout/radial5"/>
    <dgm:cxn modelId="{2B4251E5-1B3A-4040-811A-B8E6B9A261A5}" type="presParOf" srcId="{E665439D-0428-4B6D-AA12-DE377588B32E}" destId="{2C392DA8-5CE7-45CD-8AFE-C1DF89ED14BD}" srcOrd="12" destOrd="0" presId="urn:microsoft.com/office/officeart/2005/8/layout/radial5"/>
    <dgm:cxn modelId="{4F414591-29F1-4084-80CC-34929A9C39F0}" type="presParOf" srcId="{E665439D-0428-4B6D-AA12-DE377588B32E}" destId="{7C3A5C55-703D-4F60-B96D-C9BFDDAE4CAB}" srcOrd="13" destOrd="0" presId="urn:microsoft.com/office/officeart/2005/8/layout/radial5"/>
    <dgm:cxn modelId="{52C64628-6AF3-47BB-8A72-BAB63A96DC7F}" type="presParOf" srcId="{7C3A5C55-703D-4F60-B96D-C9BFDDAE4CAB}" destId="{DC86CC28-F235-4AFA-BD53-9DECDC8C443D}" srcOrd="0" destOrd="0" presId="urn:microsoft.com/office/officeart/2005/8/layout/radial5"/>
    <dgm:cxn modelId="{2C759FA8-C4F5-4020-BEDB-857B9A75A857}" type="presParOf" srcId="{E665439D-0428-4B6D-AA12-DE377588B32E}" destId="{89903A27-8378-478D-8F45-C1C0A0B240B5}" srcOrd="14" destOrd="0" presId="urn:microsoft.com/office/officeart/2005/8/layout/radial5"/>
    <dgm:cxn modelId="{AE995AEB-96FC-453B-9A70-A4D31946E88D}" type="presParOf" srcId="{E665439D-0428-4B6D-AA12-DE377588B32E}" destId="{F8517CA8-0FB8-4317-A9EC-6719FC899521}" srcOrd="15" destOrd="0" presId="urn:microsoft.com/office/officeart/2005/8/layout/radial5"/>
    <dgm:cxn modelId="{8CB98E0B-8B8A-4A08-8124-9B7B865C11DA}" type="presParOf" srcId="{F8517CA8-0FB8-4317-A9EC-6719FC899521}" destId="{9B064F3F-976B-4269-994C-E0D5FC62CF79}" srcOrd="0" destOrd="0" presId="urn:microsoft.com/office/officeart/2005/8/layout/radial5"/>
    <dgm:cxn modelId="{34F21F47-43A9-4EF8-B5BA-0EE6E52BFEE2}" type="presParOf" srcId="{E665439D-0428-4B6D-AA12-DE377588B32E}" destId="{64AB7FDC-1C4F-4192-975A-EA13C0838DB6}" srcOrd="16" destOrd="0" presId="urn:microsoft.com/office/officeart/2005/8/layout/radial5"/>
  </dgm:cxnLst>
  <dgm:bg/>
  <dgm:whole>
    <a:ln w="127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542BF-7BCE-4B77-AB37-2314AC2B45DB}">
      <dsp:nvSpPr>
        <dsp:cNvPr id="0" name=""/>
        <dsp:cNvSpPr/>
      </dsp:nvSpPr>
      <dsp:spPr>
        <a:xfrm>
          <a:off x="1565716" y="1478286"/>
          <a:ext cx="1102079" cy="1102079"/>
        </a:xfrm>
        <a:prstGeom prst="ellipse">
          <a:avLst/>
        </a:prstGeom>
        <a:blipFill rotWithShape="0">
          <a:blip xmlns:r="http://schemas.openxmlformats.org/officeDocument/2006/relationships" r:embed="rId1"/>
          <a:stretch>
            <a:fillRect/>
          </a:stretch>
        </a:blipFill>
        <a:ln w="38100" cap="flat" cmpd="sng" algn="ctr">
          <a:solidFill>
            <a:schemeClr val="tx2">
              <a:lumMod val="50000"/>
            </a:schemeClr>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FFC000"/>
              </a:solidFill>
            </a:rPr>
            <a:t>Unified Threat Management</a:t>
          </a:r>
        </a:p>
        <a:p>
          <a:pPr marL="0" lvl="0" indent="0" algn="ctr" defTabSz="400050">
            <a:lnSpc>
              <a:spcPct val="90000"/>
            </a:lnSpc>
            <a:spcBef>
              <a:spcPct val="0"/>
            </a:spcBef>
            <a:spcAft>
              <a:spcPct val="35000"/>
            </a:spcAft>
            <a:buNone/>
          </a:pPr>
          <a:r>
            <a:rPr lang="en-US" sz="900" b="1" kern="1200" dirty="0">
              <a:solidFill>
                <a:srgbClr val="FFC000"/>
              </a:solidFill>
            </a:rPr>
            <a:t>(UTM)</a:t>
          </a:r>
        </a:p>
      </dsp:txBody>
      <dsp:txXfrm>
        <a:off x="1727112" y="1639682"/>
        <a:ext cx="779287" cy="779287"/>
      </dsp:txXfrm>
    </dsp:sp>
    <dsp:sp modelId="{B9D83375-56DD-4D06-BA76-74571D7BCFF2}">
      <dsp:nvSpPr>
        <dsp:cNvPr id="0" name=""/>
        <dsp:cNvSpPr/>
      </dsp:nvSpPr>
      <dsp:spPr>
        <a:xfrm rot="16200000">
          <a:off x="1976234" y="1092058"/>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4948" y="1182391"/>
        <a:ext cx="203614" cy="154856"/>
      </dsp:txXfrm>
    </dsp:sp>
    <dsp:sp modelId="{ED036861-403A-459A-922A-0B93F3B7F3E7}">
      <dsp:nvSpPr>
        <dsp:cNvPr id="0" name=""/>
        <dsp:cNvSpPr/>
      </dsp:nvSpPr>
      <dsp:spPr>
        <a:xfrm>
          <a:off x="1646468" y="7442"/>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Network Firewall</a:t>
          </a:r>
        </a:p>
      </dsp:txBody>
      <dsp:txXfrm>
        <a:off x="1784212" y="145186"/>
        <a:ext cx="665086" cy="665086"/>
      </dsp:txXfrm>
    </dsp:sp>
    <dsp:sp modelId="{C25E4348-AA86-4AD7-9A8B-ACD2F83D3F91}">
      <dsp:nvSpPr>
        <dsp:cNvPr id="0" name=""/>
        <dsp:cNvSpPr/>
      </dsp:nvSpPr>
      <dsp:spPr>
        <a:xfrm rot="18900000">
          <a:off x="2547732" y="1328780"/>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59071" y="1407774"/>
        <a:ext cx="203614" cy="154856"/>
      </dsp:txXfrm>
    </dsp:sp>
    <dsp:sp modelId="{15BE7CE5-727D-4DE7-A279-A004D7F9C08A}">
      <dsp:nvSpPr>
        <dsp:cNvPr id="0" name=""/>
        <dsp:cNvSpPr/>
      </dsp:nvSpPr>
      <dsp:spPr>
        <a:xfrm>
          <a:off x="2743612" y="461894"/>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VPN</a:t>
          </a:r>
        </a:p>
      </dsp:txBody>
      <dsp:txXfrm>
        <a:off x="2881356" y="599638"/>
        <a:ext cx="665086" cy="665086"/>
      </dsp:txXfrm>
    </dsp:sp>
    <dsp:sp modelId="{A84A71C0-8A69-43AF-B259-EA1C8E59A77E}">
      <dsp:nvSpPr>
        <dsp:cNvPr id="0" name=""/>
        <dsp:cNvSpPr/>
      </dsp:nvSpPr>
      <dsp:spPr>
        <a:xfrm>
          <a:off x="2784454" y="1900278"/>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84454" y="1951897"/>
        <a:ext cx="203614" cy="154856"/>
      </dsp:txXfrm>
    </dsp:sp>
    <dsp:sp modelId="{021D4262-C47E-4C70-8224-BF403FE39379}">
      <dsp:nvSpPr>
        <dsp:cNvPr id="0" name=""/>
        <dsp:cNvSpPr/>
      </dsp:nvSpPr>
      <dsp:spPr>
        <a:xfrm>
          <a:off x="3198064" y="1559038"/>
          <a:ext cx="940574" cy="940574"/>
        </a:xfrm>
        <a:prstGeom prst="ellipse">
          <a:avLst/>
        </a:prstGeom>
        <a:blipFill rotWithShape="0">
          <a:blip xmlns:r="http://schemas.openxmlformats.org/officeDocument/2006/relationships" r:embed="rId1"/>
          <a:stretch>
            <a:fillRect/>
          </a:stretch>
        </a:blipFill>
        <a:ln w="38100" cap="flat" cmpd="sng" algn="ctr">
          <a:solidFill>
            <a:srgbClr val="FFFFFF"/>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IPS/IDS</a:t>
          </a:r>
        </a:p>
      </dsp:txBody>
      <dsp:txXfrm>
        <a:off x="3335808" y="1696782"/>
        <a:ext cx="665086" cy="665086"/>
      </dsp:txXfrm>
    </dsp:sp>
    <dsp:sp modelId="{0FBA94E2-5736-4850-BD92-A8D077DA06BF}">
      <dsp:nvSpPr>
        <dsp:cNvPr id="0" name=""/>
        <dsp:cNvSpPr/>
      </dsp:nvSpPr>
      <dsp:spPr>
        <a:xfrm rot="2700000">
          <a:off x="2547732" y="2471776"/>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59071" y="2496020"/>
        <a:ext cx="203614" cy="154856"/>
      </dsp:txXfrm>
    </dsp:sp>
    <dsp:sp modelId="{A485895E-C05E-43FD-860E-E0242A279C8B}">
      <dsp:nvSpPr>
        <dsp:cNvPr id="0" name=""/>
        <dsp:cNvSpPr/>
      </dsp:nvSpPr>
      <dsp:spPr>
        <a:xfrm>
          <a:off x="2743612" y="2656182"/>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Traffic Shaper</a:t>
          </a:r>
        </a:p>
      </dsp:txBody>
      <dsp:txXfrm>
        <a:off x="2881356" y="2793926"/>
        <a:ext cx="665086" cy="665086"/>
      </dsp:txXfrm>
    </dsp:sp>
    <dsp:sp modelId="{9054BCFC-3A94-4FD8-8F78-81C7EEE14264}">
      <dsp:nvSpPr>
        <dsp:cNvPr id="0" name=""/>
        <dsp:cNvSpPr/>
      </dsp:nvSpPr>
      <dsp:spPr>
        <a:xfrm rot="5400000">
          <a:off x="1976234" y="2708498"/>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4948" y="2721403"/>
        <a:ext cx="203614" cy="154856"/>
      </dsp:txXfrm>
    </dsp:sp>
    <dsp:sp modelId="{FB0679BE-82B5-4571-B912-13DE63021B4D}">
      <dsp:nvSpPr>
        <dsp:cNvPr id="0" name=""/>
        <dsp:cNvSpPr/>
      </dsp:nvSpPr>
      <dsp:spPr>
        <a:xfrm>
          <a:off x="1646468" y="3110634"/>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Anti-virus</a:t>
          </a:r>
        </a:p>
      </dsp:txBody>
      <dsp:txXfrm>
        <a:off x="1784212" y="3248378"/>
        <a:ext cx="665086" cy="665086"/>
      </dsp:txXfrm>
    </dsp:sp>
    <dsp:sp modelId="{CBF67127-17DA-4382-B2F6-D17081244D93}">
      <dsp:nvSpPr>
        <dsp:cNvPr id="0" name=""/>
        <dsp:cNvSpPr/>
      </dsp:nvSpPr>
      <dsp:spPr>
        <a:xfrm rot="8100000">
          <a:off x="1404736" y="2471776"/>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470825" y="2496020"/>
        <a:ext cx="203614" cy="154856"/>
      </dsp:txXfrm>
    </dsp:sp>
    <dsp:sp modelId="{2C392DA8-5CE7-45CD-8AFE-C1DF89ED14BD}">
      <dsp:nvSpPr>
        <dsp:cNvPr id="0" name=""/>
        <dsp:cNvSpPr/>
      </dsp:nvSpPr>
      <dsp:spPr>
        <a:xfrm>
          <a:off x="549324" y="2656182"/>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Anti-Spam</a:t>
          </a:r>
        </a:p>
      </dsp:txBody>
      <dsp:txXfrm>
        <a:off x="687068" y="2793926"/>
        <a:ext cx="665086" cy="665086"/>
      </dsp:txXfrm>
    </dsp:sp>
    <dsp:sp modelId="{7C3A5C55-703D-4F60-B96D-C9BFDDAE4CAB}">
      <dsp:nvSpPr>
        <dsp:cNvPr id="0" name=""/>
        <dsp:cNvSpPr/>
      </dsp:nvSpPr>
      <dsp:spPr>
        <a:xfrm rot="10800000">
          <a:off x="1168014" y="1900278"/>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45442" y="1951897"/>
        <a:ext cx="203614" cy="154856"/>
      </dsp:txXfrm>
    </dsp:sp>
    <dsp:sp modelId="{89903A27-8378-478D-8F45-C1C0A0B240B5}">
      <dsp:nvSpPr>
        <dsp:cNvPr id="0" name=""/>
        <dsp:cNvSpPr/>
      </dsp:nvSpPr>
      <dsp:spPr>
        <a:xfrm>
          <a:off x="94872" y="1559038"/>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Content Filter</a:t>
          </a:r>
        </a:p>
      </dsp:txBody>
      <dsp:txXfrm>
        <a:off x="232616" y="1696782"/>
        <a:ext cx="665086" cy="665086"/>
      </dsp:txXfrm>
    </dsp:sp>
    <dsp:sp modelId="{F8517CA8-0FB8-4317-A9EC-6719FC899521}">
      <dsp:nvSpPr>
        <dsp:cNvPr id="0" name=""/>
        <dsp:cNvSpPr/>
      </dsp:nvSpPr>
      <dsp:spPr>
        <a:xfrm rot="13500000">
          <a:off x="1404736" y="1328780"/>
          <a:ext cx="281042" cy="258094"/>
        </a:xfrm>
        <a:prstGeom prst="rightArrow">
          <a:avLst>
            <a:gd name="adj1" fmla="val 60000"/>
            <a:gd name="adj2" fmla="val 50000"/>
          </a:avLst>
        </a:prstGeom>
        <a:solidFill>
          <a:srgbClr val="0070C0"/>
        </a:solidFill>
        <a:ln w="38100">
          <a:solidFill>
            <a:schemeClr val="bg1"/>
          </a:solidFill>
        </a:ln>
        <a:effectLst/>
        <a:scene3d>
          <a:camera prst="orthographicFront"/>
          <a:lightRig rig="threePt"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470825" y="1407774"/>
        <a:ext cx="203614" cy="154856"/>
      </dsp:txXfrm>
    </dsp:sp>
    <dsp:sp modelId="{64AB7FDC-1C4F-4192-975A-EA13C0838DB6}">
      <dsp:nvSpPr>
        <dsp:cNvPr id="0" name=""/>
        <dsp:cNvSpPr/>
      </dsp:nvSpPr>
      <dsp:spPr>
        <a:xfrm>
          <a:off x="549324" y="461894"/>
          <a:ext cx="940574" cy="940574"/>
        </a:xfrm>
        <a:prstGeom prst="ellipse">
          <a:avLst/>
        </a:prstGeom>
        <a:blipFill rotWithShape="0">
          <a:blip xmlns:r="http://schemas.openxmlformats.org/officeDocument/2006/relationships" r:embed="rId1"/>
          <a:stretch>
            <a:fillRect/>
          </a:stretch>
        </a:blipFill>
        <a:ln w="38100" cap="flat" cmpd="sng" algn="ctr">
          <a:solidFill>
            <a:schemeClr val="bg1"/>
          </a:solidFill>
          <a:prstDash val="solid"/>
          <a:miter lim="800000"/>
        </a:ln>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Load Balancer</a:t>
          </a:r>
        </a:p>
      </dsp:txBody>
      <dsp:txXfrm>
        <a:off x="687068" y="599638"/>
        <a:ext cx="665086" cy="66508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43FEB2E-6EC7-494E-A326-5F4E2C7B7D6F}" type="datetimeFigureOut">
              <a:rPr lang="en-US" smtClean="0"/>
              <a:t>12/28/22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09D25CF-2168-446A-AF6F-E4C60FC37510}" type="slidenum">
              <a:rPr lang="en-US" smtClean="0"/>
              <a:t>‹#›</a:t>
            </a:fld>
            <a:endParaRPr lang="en-US" dirty="0"/>
          </a:p>
        </p:txBody>
      </p:sp>
    </p:spTree>
    <p:extLst>
      <p:ext uri="{BB962C8B-B14F-4D97-AF65-F5344CB8AC3E}">
        <p14:creationId xmlns:p14="http://schemas.microsoft.com/office/powerpoint/2010/main" val="1155771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arracuda.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pfsense.org/" TargetMode="External"/><Relationship Id="rId5" Type="http://schemas.openxmlformats.org/officeDocument/2006/relationships/hyperlink" Target="https://www.fortinet.com/" TargetMode="External"/><Relationship Id="rId4" Type="http://schemas.openxmlformats.org/officeDocument/2006/relationships/hyperlink" Target="https://www.checkpoint.co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xcitingip.com/1688/understanding-spanning-tree-protocols-stp-rstp-mstp/"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ciscozine.com/how-to-protect-against-bpdu-attac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sophos.com/en-us/products/choose-firewall.aspx"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b.netgear.com/1118/How-do-I-configure-a-device-to-be-in-the-DMZ-on-my-NETGEAR-rout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7030A0"/>
              </a:solidFill>
            </a:endParaRPr>
          </a:p>
        </p:txBody>
      </p:sp>
    </p:spTree>
    <p:extLst>
      <p:ext uri="{BB962C8B-B14F-4D97-AF65-F5344CB8AC3E}">
        <p14:creationId xmlns:p14="http://schemas.microsoft.com/office/powerpoint/2010/main" val="3841817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9D25CF-2168-446A-AF6F-E4C60FC37510}" type="slidenum">
              <a:rPr lang="en-US" smtClean="0"/>
              <a:t>14</a:t>
            </a:fld>
            <a:endParaRPr lang="en-US" dirty="0"/>
          </a:p>
        </p:txBody>
      </p:sp>
    </p:spTree>
    <p:extLst>
      <p:ext uri="{BB962C8B-B14F-4D97-AF65-F5344CB8AC3E}">
        <p14:creationId xmlns:p14="http://schemas.microsoft.com/office/powerpoint/2010/main" val="1993271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9D25CF-2168-446A-AF6F-E4C60FC37510}" type="slidenum">
              <a:rPr lang="en-US" smtClean="0"/>
              <a:t>15</a:t>
            </a:fld>
            <a:endParaRPr lang="en-US" dirty="0"/>
          </a:p>
        </p:txBody>
      </p:sp>
    </p:spTree>
    <p:extLst>
      <p:ext uri="{BB962C8B-B14F-4D97-AF65-F5344CB8AC3E}">
        <p14:creationId xmlns:p14="http://schemas.microsoft.com/office/powerpoint/2010/main" val="1515315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show Mike Meyers video on Proxy Servers on Udemy here.</a:t>
            </a:r>
          </a:p>
        </p:txBody>
      </p:sp>
      <p:sp>
        <p:nvSpPr>
          <p:cNvPr id="4" name="Slide Number Placeholder 3"/>
          <p:cNvSpPr>
            <a:spLocks noGrp="1"/>
          </p:cNvSpPr>
          <p:nvPr>
            <p:ph type="sldNum" sz="quarter" idx="5"/>
          </p:nvPr>
        </p:nvSpPr>
        <p:spPr/>
        <p:txBody>
          <a:bodyPr/>
          <a:lstStyle/>
          <a:p>
            <a:fld id="{B09D25CF-2168-446A-AF6F-E4C60FC37510}" type="slidenum">
              <a:rPr lang="en-US" smtClean="0"/>
              <a:t>16</a:t>
            </a:fld>
            <a:endParaRPr lang="en-US" dirty="0"/>
          </a:p>
        </p:txBody>
      </p:sp>
    </p:spTree>
    <p:extLst>
      <p:ext uri="{BB962C8B-B14F-4D97-AF65-F5344CB8AC3E}">
        <p14:creationId xmlns:p14="http://schemas.microsoft.com/office/powerpoint/2010/main" val="37062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show Mike Meyers video on Proxy Servers on Udemy here.</a:t>
            </a:r>
          </a:p>
        </p:txBody>
      </p:sp>
      <p:sp>
        <p:nvSpPr>
          <p:cNvPr id="4" name="Slide Number Placeholder 3"/>
          <p:cNvSpPr>
            <a:spLocks noGrp="1"/>
          </p:cNvSpPr>
          <p:nvPr>
            <p:ph type="sldNum" sz="quarter" idx="5"/>
          </p:nvPr>
        </p:nvSpPr>
        <p:spPr/>
        <p:txBody>
          <a:bodyPr/>
          <a:lstStyle/>
          <a:p>
            <a:fld id="{B09D25CF-2168-446A-AF6F-E4C60FC37510}" type="slidenum">
              <a:rPr lang="en-US" smtClean="0"/>
              <a:t>17</a:t>
            </a:fld>
            <a:endParaRPr lang="en-US" dirty="0"/>
          </a:p>
        </p:txBody>
      </p:sp>
    </p:spTree>
    <p:extLst>
      <p:ext uri="{BB962C8B-B14F-4D97-AF65-F5344CB8AC3E}">
        <p14:creationId xmlns:p14="http://schemas.microsoft.com/office/powerpoint/2010/main" val="3306827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www.theserverside.com</a:t>
            </a:r>
            <a:r>
              <a:rPr lang="en-US" dirty="0"/>
              <a:t>/feature/Forward-proxy-vs-reverse-proxy-</a:t>
            </a:r>
            <a:r>
              <a:rPr lang="en-US" dirty="0" err="1"/>
              <a:t>Whats</a:t>
            </a:r>
            <a:r>
              <a:rPr lang="en-US" dirty="0"/>
              <a:t>-the-difference#:~:text=The%20key%20difference%20between%20a,to%20access%20a%20private%20subnet</a:t>
            </a:r>
          </a:p>
        </p:txBody>
      </p:sp>
      <p:sp>
        <p:nvSpPr>
          <p:cNvPr id="4" name="Slide Number Placeholder 3"/>
          <p:cNvSpPr>
            <a:spLocks noGrp="1"/>
          </p:cNvSpPr>
          <p:nvPr>
            <p:ph type="sldNum" sz="quarter" idx="5"/>
          </p:nvPr>
        </p:nvSpPr>
        <p:spPr/>
        <p:txBody>
          <a:bodyPr/>
          <a:lstStyle/>
          <a:p>
            <a:fld id="{B09D25CF-2168-446A-AF6F-E4C60FC37510}" type="slidenum">
              <a:rPr lang="en-US" smtClean="0"/>
              <a:t>18</a:t>
            </a:fld>
            <a:endParaRPr lang="en-US" dirty="0"/>
          </a:p>
        </p:txBody>
      </p:sp>
    </p:spTree>
    <p:extLst>
      <p:ext uri="{BB962C8B-B14F-4D97-AF65-F5344CB8AC3E}">
        <p14:creationId xmlns:p14="http://schemas.microsoft.com/office/powerpoint/2010/main" val="140986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Secure admin workstations (SAWs)</a:t>
            </a:r>
          </a:p>
          <a:p>
            <a:r>
              <a:rPr lang="en-US" sz="1200" kern="1200" dirty="0">
                <a:solidFill>
                  <a:schemeClr val="tx1"/>
                </a:solidFill>
                <a:effectLst/>
                <a:latin typeface="+mn-lt"/>
                <a:ea typeface="+mn-ea"/>
                <a:cs typeface="+mn-cs"/>
              </a:rPr>
              <a:t>The secure admin workstations (SAWs) used to perform management functions must be tightly locked down, ideally installed with no software other than that required to access the administrative channel—minimal web browser, remote desktop client, or SSH virtual terminal, for instance. SAWs should be denied Internet access or be restricted to a handful of approved vendor sites (for patches, drivers, and support). The devices must also be subject to stringent access control and auditing so that any misuse is detected at the earliest opportunity.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Out-of-Band Management</a:t>
            </a:r>
          </a:p>
          <a:p>
            <a:r>
              <a:rPr lang="en-US" sz="1200" kern="1200" dirty="0">
                <a:solidFill>
                  <a:schemeClr val="tx1"/>
                </a:solidFill>
                <a:effectLst/>
                <a:latin typeface="+mn-lt"/>
                <a:ea typeface="+mn-ea"/>
                <a:cs typeface="+mn-cs"/>
              </a:rPr>
              <a:t>Remote management methods can be described as either in-band or </a:t>
            </a:r>
            <a:r>
              <a:rPr lang="en-US" sz="1200" u="sng" kern="1200" dirty="0">
                <a:solidFill>
                  <a:schemeClr val="tx1"/>
                </a:solidFill>
                <a:effectLst/>
                <a:latin typeface="+mn-lt"/>
                <a:ea typeface="+mn-ea"/>
                <a:cs typeface="+mn-cs"/>
              </a:rPr>
              <a:t>out-of-band (OOB)</a:t>
            </a:r>
            <a:r>
              <a:rPr lang="en-US" sz="1200" kern="1200" dirty="0">
                <a:solidFill>
                  <a:schemeClr val="tx1"/>
                </a:solidFill>
                <a:effectLst/>
                <a:latin typeface="+mn-lt"/>
                <a:ea typeface="+mn-ea"/>
                <a:cs typeface="+mn-cs"/>
              </a:rPr>
              <a:t>. An in-band management link is one that shares traffic with other communications on the "production" network. </a:t>
            </a:r>
          </a:p>
          <a:p>
            <a:r>
              <a:rPr lang="en-US" sz="1200" kern="1200" dirty="0">
                <a:solidFill>
                  <a:schemeClr val="tx1"/>
                </a:solidFill>
                <a:effectLst/>
                <a:latin typeface="+mn-lt"/>
                <a:ea typeface="+mn-ea"/>
                <a:cs typeface="+mn-cs"/>
              </a:rPr>
              <a:t>A serial console or modem port on a router is a physically out-of-band management method. When using a browser-based management interface or a virtual terminal over Ethernet and IP, the link can be made out-of-band by connecting the port used for management access to physically separate network infrastructure. This can be costly to implement, but out-of-band management is more secure and means that access to the device is preserved when there are problems affecting the production network.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Jump Servers</a:t>
            </a:r>
          </a:p>
          <a:p>
            <a:r>
              <a:rPr lang="en-US" sz="1200" kern="1200" dirty="0">
                <a:solidFill>
                  <a:schemeClr val="tx1"/>
                </a:solidFill>
                <a:effectLst/>
                <a:latin typeface="+mn-lt"/>
                <a:ea typeface="+mn-ea"/>
                <a:cs typeface="+mn-cs"/>
              </a:rPr>
              <a:t>One of the challenges of managing hosts that are exposed to the Internet, such as servers and appliances in a DMZ, is to provide administrative access to them. Accessing these individual hosts directly from a secure zone may open their administrative interfaces to exploitation and be used as a pivot point back into the internal network. Consequently, the administrative servers in the secure zone that are permitted to access hosts in the DMZ must be tightly controlled. Configuring and auditing this type of control when there are many different servers operating in both zones is complex.</a:t>
            </a:r>
          </a:p>
          <a:p>
            <a:r>
              <a:rPr lang="en-US" sz="1200" kern="1200" dirty="0">
                <a:solidFill>
                  <a:schemeClr val="tx1"/>
                </a:solidFill>
                <a:effectLst/>
                <a:latin typeface="+mn-lt"/>
                <a:ea typeface="+mn-ea"/>
                <a:cs typeface="+mn-cs"/>
              </a:rPr>
              <a:t>One solution to this complexity is to add a single administration server, or </a:t>
            </a:r>
            <a:r>
              <a:rPr lang="en-US" sz="1200" u="sng" kern="1200" dirty="0">
                <a:solidFill>
                  <a:schemeClr val="tx1"/>
                </a:solidFill>
                <a:effectLst/>
                <a:latin typeface="+mn-lt"/>
                <a:ea typeface="+mn-ea"/>
                <a:cs typeface="+mn-cs"/>
              </a:rPr>
              <a:t>jump server</a:t>
            </a:r>
            <a:r>
              <a:rPr lang="en-US" sz="1200" kern="1200" dirty="0">
                <a:solidFill>
                  <a:schemeClr val="tx1"/>
                </a:solidFill>
                <a:effectLst/>
                <a:latin typeface="+mn-lt"/>
                <a:ea typeface="+mn-ea"/>
                <a:cs typeface="+mn-cs"/>
              </a:rPr>
              <a:t>, to the secure zone. The jump server only runs the necessary administrative port and protocol (typically SSH or RDP). Administrators connect to the jump server then use the jump server to connect to the admin interface on the application server. The application server's admin interface has a single entry in its ACL (the jump server) and denies connection attempts from any other hosts. </a:t>
            </a:r>
          </a:p>
          <a:p>
            <a:endParaRPr lang="en-US" dirty="0">
              <a:solidFill>
                <a:srgbClr val="7030A0"/>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201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TAPs and Port Mirrors</a:t>
            </a:r>
          </a:p>
          <a:p>
            <a:r>
              <a:rPr lang="en-US" sz="1200" kern="1200" dirty="0">
                <a:solidFill>
                  <a:schemeClr val="tx1"/>
                </a:solidFill>
                <a:effectLst/>
                <a:latin typeface="+mn-lt"/>
                <a:ea typeface="+mn-ea"/>
                <a:cs typeface="+mn-cs"/>
              </a:rPr>
              <a:t>Typically, the packet capture sensor is placed inside a firewall or close to a server of particular importance. The idea is usually to identify malicious traffic that has managed to get past the firewall. A single IDS can generate a very large amount of logging and alerting data so you cannot just put multiple sensors everywhere in the network without provisioning the resources to manage them properly. Depending on network size and resources, one or just a few sensors will be deployed to monitor key assets or network paths.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three main options for connecting a sensor to the appropriate point in the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SPAN (switched port analyzer)/mirror port—this means that the sensor is attached to a specially configured port on the switch that receives copies of frames addressed to nominated access ports (or all the other ports). This method is not completely reliable. Frames with errors will not be mirrored and frames may be dropped under heavy load.</a:t>
            </a:r>
          </a:p>
          <a:p>
            <a:r>
              <a:rPr lang="en-US" sz="1200" kern="1200" dirty="0">
                <a:solidFill>
                  <a:schemeClr val="tx1"/>
                </a:solidFill>
                <a:effectLst/>
                <a:latin typeface="+mn-lt"/>
                <a:ea typeface="+mn-ea"/>
                <a:cs typeface="+mn-cs"/>
              </a:rPr>
              <a:t>• Passive test access point (TAP)—this is a box with ports for incoming and outgoing network cabling and an inductor or optical splitter that physically copies the signal from the cabling to a monitor port. There are types for copper and fiber optic cabling. Unlike a SPAN, no logic decisions are made so the monitor port receives every frame—corrupt or malformed or not—and the copying is unaffected by load.</a:t>
            </a:r>
          </a:p>
          <a:p>
            <a:r>
              <a:rPr lang="en-US" sz="1200" kern="1200" dirty="0">
                <a:solidFill>
                  <a:schemeClr val="tx1"/>
                </a:solidFill>
                <a:effectLst/>
                <a:latin typeface="+mn-lt"/>
                <a:ea typeface="+mn-ea"/>
                <a:cs typeface="+mn-cs"/>
              </a:rPr>
              <a:t>• Active TAP—this is a powered device that performs signal regeneration (again, there are copper and fiber variants), which may be necessary in some circumstances. Gigabit signaling over copper wire is too complex for a passive tap to monitor and some types of fiber links may be adversely affected by optical splitting. Because it performs an active function, the TAP becomes a point of failure for the links in the event of power loss. When deploying an active TAP, it is important to use a model with internal batteries or connect it to a UPS.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TAP will usually output two streams to monitor a full-duplex link (one channel for upstream and one for downstream). Alternatively, there are aggregation TAPs, which rebuild the streams into a single channel, but these can drop frames under very heavy load.</a:t>
            </a:r>
          </a:p>
          <a:p>
            <a:endParaRPr lang="en-US" dirty="0">
              <a:solidFill>
                <a:srgbClr val="7030A0"/>
              </a:solidFill>
            </a:endParaRPr>
          </a:p>
        </p:txBody>
      </p:sp>
      <p:sp>
        <p:nvSpPr>
          <p:cNvPr id="4" name="Slide Number Placeholder 3"/>
          <p:cNvSpPr>
            <a:spLocks noGrp="1"/>
          </p:cNvSpPr>
          <p:nvPr>
            <p:ph type="sldNum" sz="quarter" idx="5"/>
          </p:nvPr>
        </p:nvSpPr>
        <p:spPr/>
        <p:txBody>
          <a:bodyPr/>
          <a:lstStyle/>
          <a:p>
            <a:fld id="{487C304C-2D80-6B41-AD89-B5B929469024}" type="slidenum">
              <a:rPr lang="en-US" smtClean="0"/>
              <a:t>21</a:t>
            </a:fld>
            <a:endParaRPr lang="en-US"/>
          </a:p>
        </p:txBody>
      </p:sp>
    </p:spTree>
    <p:extLst>
      <p:ext uri="{BB962C8B-B14F-4D97-AF65-F5344CB8AC3E}">
        <p14:creationId xmlns:p14="http://schemas.microsoft.com/office/powerpoint/2010/main" val="2028736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SIEM  https://</a:t>
            </a:r>
            <a:r>
              <a:rPr lang="en-US" dirty="0" err="1"/>
              <a:t>www.solarwinds.com</a:t>
            </a:r>
            <a:r>
              <a:rPr lang="en-US" dirty="0"/>
              <a:t>/security-event-manager/use-cases/</a:t>
            </a:r>
            <a:r>
              <a:rPr lang="en-US" dirty="0" err="1"/>
              <a:t>siem</a:t>
            </a:r>
            <a:r>
              <a:rPr lang="en-US" dirty="0"/>
              <a:t>-monitoring-tool</a:t>
            </a:r>
          </a:p>
          <a:p>
            <a:endParaRPr lang="en-US" dirty="0"/>
          </a:p>
          <a:p>
            <a:endParaRPr lang="en-US" dirty="0"/>
          </a:p>
        </p:txBody>
      </p:sp>
      <p:sp>
        <p:nvSpPr>
          <p:cNvPr id="4" name="Slide Number Placeholder 3"/>
          <p:cNvSpPr>
            <a:spLocks noGrp="1"/>
          </p:cNvSpPr>
          <p:nvPr>
            <p:ph type="sldNum" sz="quarter" idx="5"/>
          </p:nvPr>
        </p:nvSpPr>
        <p:spPr/>
        <p:txBody>
          <a:bodyPr/>
          <a:lstStyle/>
          <a:p>
            <a:fld id="{487C304C-2D80-6B41-AD89-B5B929469024}" type="slidenum">
              <a:rPr lang="en-US" smtClean="0"/>
              <a:t>22</a:t>
            </a:fld>
            <a:endParaRPr lang="en-US"/>
          </a:p>
        </p:txBody>
      </p:sp>
    </p:spTree>
    <p:extLst>
      <p:ext uri="{BB962C8B-B14F-4D97-AF65-F5344CB8AC3E}">
        <p14:creationId xmlns:p14="http://schemas.microsoft.com/office/powerpoint/2010/main" val="3949803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24057-4DAA-492D-8A24-4C7206FE24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8149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24057-4DAA-492D-8A24-4C7206FE24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4768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F7114-0317-B049-8731-74CBE31DEE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08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barracuda.com</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hlinkClick r:id="rId4"/>
              </a:rPr>
              <a:t>checkpoint.com</a:t>
            </a:r>
            <a:r>
              <a:rPr lang="en-US"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hlinkClick r:id="rId5"/>
              </a:rPr>
              <a:t>fortinet.com</a:t>
            </a:r>
            <a:r>
              <a:rPr lang="en-US" sz="1200" b="1" kern="1200" dirty="0">
                <a:solidFill>
                  <a:schemeClr val="tx1"/>
                </a:solidFill>
                <a:effectLst/>
                <a:latin typeface="+mn-lt"/>
                <a:ea typeface="+mn-ea"/>
                <a:cs typeface="+mn-cs"/>
              </a:rPr>
              <a:t>, or </a:t>
            </a:r>
            <a:r>
              <a:rPr lang="en-US" sz="1200" b="1" u="sng" kern="1200" dirty="0">
                <a:solidFill>
                  <a:schemeClr val="tx1"/>
                </a:solidFill>
                <a:effectLst/>
                <a:latin typeface="+mn-lt"/>
                <a:ea typeface="+mn-ea"/>
                <a:cs typeface="+mn-cs"/>
                <a:hlinkClick r:id="rId6"/>
              </a:rPr>
              <a:t>pfsense.org</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20C75BC-761D-460E-83E6-EC9266C9C809}" type="slidenum">
              <a:rPr lang="en-US" smtClean="0"/>
              <a:t>25</a:t>
            </a:fld>
            <a:endParaRPr lang="en-US" dirty="0"/>
          </a:p>
        </p:txBody>
      </p:sp>
    </p:spTree>
    <p:extLst>
      <p:ext uri="{BB962C8B-B14F-4D97-AF65-F5344CB8AC3E}">
        <p14:creationId xmlns:p14="http://schemas.microsoft.com/office/powerpoint/2010/main" val="298328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C75BC-761D-460E-83E6-EC9266C9C809}" type="slidenum">
              <a:rPr lang="en-US" smtClean="0"/>
              <a:t>26</a:t>
            </a:fld>
            <a:endParaRPr lang="en-US"/>
          </a:p>
        </p:txBody>
      </p:sp>
    </p:spTree>
    <p:extLst>
      <p:ext uri="{BB962C8B-B14F-4D97-AF65-F5344CB8AC3E}">
        <p14:creationId xmlns:p14="http://schemas.microsoft.com/office/powerpoint/2010/main" val="311239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27</a:t>
            </a:fld>
            <a:endParaRPr lang="en-US" dirty="0"/>
          </a:p>
        </p:txBody>
      </p:sp>
    </p:spTree>
    <p:extLst>
      <p:ext uri="{BB962C8B-B14F-4D97-AF65-F5344CB8AC3E}">
        <p14:creationId xmlns:p14="http://schemas.microsoft.com/office/powerpoint/2010/main" val="235054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C75BC-761D-460E-83E6-EC9266C9C809}" type="slidenum">
              <a:rPr lang="en-US" smtClean="0"/>
              <a:t>28</a:t>
            </a:fld>
            <a:endParaRPr lang="en-US"/>
          </a:p>
        </p:txBody>
      </p:sp>
    </p:spTree>
    <p:extLst>
      <p:ext uri="{BB962C8B-B14F-4D97-AF65-F5344CB8AC3E}">
        <p14:creationId xmlns:p14="http://schemas.microsoft.com/office/powerpoint/2010/main" val="1743620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D09D2A01-1962-4EC7-95B9-67167E5E2872}" type="slidenum">
              <a:rPr lang="en-US">
                <a:solidFill>
                  <a:prstClr val="black"/>
                </a:solidFill>
                <a:latin typeface="Calibri"/>
              </a:rPr>
              <a:pPr defTabSz="931774">
                <a:defRPr/>
              </a:pPr>
              <a:t>31</a:t>
            </a:fld>
            <a:endParaRPr lang="en-US" dirty="0">
              <a:solidFill>
                <a:prstClr val="black"/>
              </a:solidFill>
              <a:latin typeface="Calibri"/>
            </a:endParaRPr>
          </a:p>
        </p:txBody>
      </p:sp>
    </p:spTree>
    <p:extLst>
      <p:ext uri="{BB962C8B-B14F-4D97-AF65-F5344CB8AC3E}">
        <p14:creationId xmlns:p14="http://schemas.microsoft.com/office/powerpoint/2010/main" val="82481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34</a:t>
            </a:fld>
            <a:endParaRPr lang="en-US" dirty="0"/>
          </a:p>
        </p:txBody>
      </p:sp>
    </p:spTree>
    <p:extLst>
      <p:ext uri="{BB962C8B-B14F-4D97-AF65-F5344CB8AC3E}">
        <p14:creationId xmlns:p14="http://schemas.microsoft.com/office/powerpoint/2010/main" val="3277528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35</a:t>
            </a:fld>
            <a:endParaRPr lang="en-US" dirty="0"/>
          </a:p>
        </p:txBody>
      </p:sp>
    </p:spTree>
    <p:extLst>
      <p:ext uri="{BB962C8B-B14F-4D97-AF65-F5344CB8AC3E}">
        <p14:creationId xmlns:p14="http://schemas.microsoft.com/office/powerpoint/2010/main" val="117931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C304C-2D80-6B41-AD89-B5B929469024}" type="slidenum">
              <a:rPr lang="en-US" smtClean="0"/>
              <a:t>36</a:t>
            </a:fld>
            <a:endParaRPr lang="en-US"/>
          </a:p>
        </p:txBody>
      </p:sp>
    </p:spTree>
    <p:extLst>
      <p:ext uri="{BB962C8B-B14F-4D97-AF65-F5344CB8AC3E}">
        <p14:creationId xmlns:p14="http://schemas.microsoft.com/office/powerpoint/2010/main" val="1645083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9D25CF-2168-446A-AF6F-E4C60FC375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443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There are two main types of load balancers: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Layer 4 load balancer</a:t>
            </a:r>
            <a:r>
              <a:rPr lang="en-US" sz="1200" kern="1200" dirty="0">
                <a:solidFill>
                  <a:schemeClr val="tx1"/>
                </a:solidFill>
                <a:effectLst/>
                <a:latin typeface="+mn-lt"/>
                <a:ea typeface="+mn-ea"/>
                <a:cs typeface="+mn-cs"/>
              </a:rPr>
              <a:t>—basic load balancers make forwarding decisions on IP address and TCP/UDP port values, working at the transport layer of the OSI model.</a:t>
            </a:r>
          </a:p>
          <a:p>
            <a:r>
              <a:rPr lang="en-US" sz="1200" u="sng" kern="1200" dirty="0">
                <a:solidFill>
                  <a:schemeClr val="tx1"/>
                </a:solidFill>
                <a:effectLst/>
                <a:latin typeface="+mn-lt"/>
                <a:ea typeface="+mn-ea"/>
                <a:cs typeface="+mn-cs"/>
              </a:rPr>
              <a:t>Layer 7 load balancer</a:t>
            </a:r>
            <a:r>
              <a:rPr lang="en-US" sz="1200" kern="1200" dirty="0">
                <a:solidFill>
                  <a:schemeClr val="tx1"/>
                </a:solidFill>
                <a:effectLst/>
                <a:latin typeface="+mn-lt"/>
                <a:ea typeface="+mn-ea"/>
                <a:cs typeface="+mn-cs"/>
              </a:rPr>
              <a:t> (content switch)—as web applications have become more complex, modern load balancers need to be able to make forwarding decisions based on application-level data, such as a request for a particular URL or data types like video or audio streaming. This requires more complex logic, but the processing power of modern appliances is sufficient to deal with this.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Scheduling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scheduling algorithm is the code and metrics that determine which node is selected for processing each incoming request. The simplest type of scheduling is called round robin; this just means picking the next node. Other methods include picking the node with the fewest connections or the best response time. Each method can also be weighted, using administrator set preferences or dynamic load information or both.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load balancer must also use some type of heartbeat or health check probe to verify whether each node is available and under load or not. Layer 4 load balancers can only make basic connectivity tests while layer 7 appliances can test the application's state, as opposed to only verifying host availability.</a:t>
            </a:r>
          </a:p>
          <a:p>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Source IP Affinity and Session Persistence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a client device has established a session with a particular node in the server farm, it may be necessary to continue to use that connection for the duration of the session. Source IP or </a:t>
            </a:r>
            <a:r>
              <a:rPr lang="en-US" sz="1200" u="sng" kern="1200" dirty="0">
                <a:solidFill>
                  <a:schemeClr val="tx1"/>
                </a:solidFill>
                <a:effectLst/>
                <a:latin typeface="+mn-lt"/>
                <a:ea typeface="+mn-ea"/>
                <a:cs typeface="+mn-cs"/>
              </a:rPr>
              <a:t>session affinity</a:t>
            </a:r>
            <a:r>
              <a:rPr lang="en-US" sz="1200" kern="1200" dirty="0">
                <a:solidFill>
                  <a:schemeClr val="tx1"/>
                </a:solidFill>
                <a:effectLst/>
                <a:latin typeface="+mn-lt"/>
                <a:ea typeface="+mn-ea"/>
                <a:cs typeface="+mn-cs"/>
              </a:rPr>
              <a:t> is a layer 4 approach to handling user sessions. It means that when a client establishes a session, it becomes stuck to the node that first accepted the request.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 application-layer load balancer can use </a:t>
            </a:r>
            <a:r>
              <a:rPr lang="en-US" sz="1200" u="sng" kern="1200" dirty="0">
                <a:solidFill>
                  <a:schemeClr val="tx1"/>
                </a:solidFill>
                <a:effectLst/>
                <a:latin typeface="+mn-lt"/>
                <a:ea typeface="+mn-ea"/>
                <a:cs typeface="+mn-cs"/>
              </a:rPr>
              <a:t>persistence</a:t>
            </a:r>
            <a:r>
              <a:rPr lang="en-US" sz="1200" kern="1200" dirty="0">
                <a:solidFill>
                  <a:schemeClr val="tx1"/>
                </a:solidFill>
                <a:effectLst/>
                <a:latin typeface="+mn-lt"/>
                <a:ea typeface="+mn-ea"/>
                <a:cs typeface="+mn-cs"/>
              </a:rPr>
              <a:t> to keep a client connected to a session. Persistence typically works by setting a cookie, either on the node or injected by the load balancer. This can be more reliable than source IP affinity, but requires the browser to accept the cookie.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Spanning Tree Protocol</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its improved versions, are required mainly for two reasons – To prevent network loops (due to multiple paths to the same destination) &amp; to introduce redundancy in the link connections (if one link fails, the data is still routed through a different link/route).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Network loops sometimes happen inadvertently, especially in large networks. When there are two or more paths to the same destination, there is a danger of broadcast packets getting in to an infinite loop and hence causing congestion in the network. So, STP is used to identify the best path to the destination, and block all other paths (links). The blocked links are not always discarded. They are connected and kept inactive by STP, so that, when the best path fails – the next best path can be achieved by activating the blocked links.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main difference between Rapid Spanning Tree Protocol (RSTP IEEE 802.1W) and Spanning Tree Protocol (STP IEEE 802.1D) is that Rapid Spanning Tree Protocol (RSTP IEEE 802.1W) assumes the three Spanning Tree Protocol (STP) ports states Listening, Blocking, and Disabled are same (these states do not forward Ethernet frames and they do not learn MAC addresses).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See Understanding Spanning Tree Protocols – STP, RSTP, MSTP- </a:t>
            </a:r>
            <a:r>
              <a:rPr lang="en-US" sz="1200" u="sng" kern="1200" dirty="0">
                <a:solidFill>
                  <a:schemeClr val="tx1"/>
                </a:solidFill>
                <a:effectLst/>
                <a:latin typeface="+mn-lt"/>
                <a:ea typeface="+mn-ea"/>
                <a:cs typeface="+mn-cs"/>
                <a:hlinkClick r:id="rId3"/>
              </a:rPr>
              <a:t>https://excitingip.com/1688/understanding-spanning-tree-protocols-stp-rstp-mstp/</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bridge protocol data unit (BPDU) is a data message transmitted across a local area network to detect loops in network topologies. A BPDU contains information regarding ports, switches, port priority and addresses. BPDUs contain the information necessary to configure and maintain spanning tree topology.</a:t>
            </a:r>
          </a:p>
          <a:p>
            <a:r>
              <a:rPr lang="en-US" sz="1200" kern="1200" dirty="0">
                <a:solidFill>
                  <a:schemeClr val="tx1"/>
                </a:solidFill>
                <a:effectLst/>
                <a:latin typeface="+mn-lt"/>
                <a:ea typeface="+mn-ea"/>
                <a:cs typeface="+mn-cs"/>
              </a:rPr>
              <a:t>For BPDU attacks see </a:t>
            </a:r>
            <a:r>
              <a:rPr lang="en-US" sz="1200" u="sng" kern="1200" dirty="0">
                <a:solidFill>
                  <a:schemeClr val="tx1"/>
                </a:solidFill>
                <a:effectLst/>
                <a:latin typeface="+mn-lt"/>
                <a:ea typeface="+mn-ea"/>
                <a:cs typeface="+mn-cs"/>
                <a:hlinkClick r:id="rId4"/>
              </a:rPr>
              <a:t>https://www.ciscozine.com/how-to-protect-against-bpdu-attack/</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90CF7114-0317-B049-8731-74CBE31DEE55}" type="slidenum">
              <a:rPr lang="en-US" smtClean="0"/>
              <a:t>41</a:t>
            </a:fld>
            <a:endParaRPr lang="en-US"/>
          </a:p>
        </p:txBody>
      </p:sp>
    </p:spTree>
    <p:extLst>
      <p:ext uri="{BB962C8B-B14F-4D97-AF65-F5344CB8AC3E}">
        <p14:creationId xmlns:p14="http://schemas.microsoft.com/office/powerpoint/2010/main" val="3044794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F7114-0317-B049-8731-74CBE31DEE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022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F7114-0317-B049-8731-74CBE31DEE55}" type="slidenum">
              <a:rPr lang="en-US" smtClean="0"/>
              <a:t>42</a:t>
            </a:fld>
            <a:endParaRPr lang="en-US"/>
          </a:p>
        </p:txBody>
      </p:sp>
    </p:spTree>
    <p:extLst>
      <p:ext uri="{BB962C8B-B14F-4D97-AF65-F5344CB8AC3E}">
        <p14:creationId xmlns:p14="http://schemas.microsoft.com/office/powerpoint/2010/main" val="734614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43</a:t>
            </a:fld>
            <a:endParaRPr lang="en-US"/>
          </a:p>
        </p:txBody>
      </p:sp>
    </p:spTree>
    <p:extLst>
      <p:ext uri="{BB962C8B-B14F-4D97-AF65-F5344CB8AC3E}">
        <p14:creationId xmlns:p14="http://schemas.microsoft.com/office/powerpoint/2010/main" val="1127761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Active/Passive (A/P) and Active/Active (A/A) Clustering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if one node is active, the other is passive. This is referred to as active/passive clustering. The major advantage of active/passive configurations is that performance is not adversely affected during failover. However, the hardware and operating system costs are higher because of the unused capacity.</a:t>
            </a:r>
          </a:p>
          <a:p>
            <a:r>
              <a:rPr lang="en-US" sz="1200" kern="1200" dirty="0">
                <a:solidFill>
                  <a:schemeClr val="tx1"/>
                </a:solidFill>
                <a:effectLst/>
                <a:latin typeface="+mn-lt"/>
                <a:ea typeface="+mn-ea"/>
                <a:cs typeface="+mn-cs"/>
              </a:rPr>
              <a:t>An active/active cluster means that both nodes are processing connections concurrently. This allows the administrator to use the maximum capacity from the available hardware while all nodes are functional. In the event of a failover the workload of the failed node is immediately and transparently shifted onto the remaining node. At this time, the workload on the remaining nodes is higher and performance is degraded.</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Application Clustering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Provides stateful fault tolerance</a:t>
            </a:r>
          </a:p>
          <a:p>
            <a:r>
              <a:rPr lang="en-US" sz="1200" kern="1200" dirty="0">
                <a:solidFill>
                  <a:schemeClr val="tx1"/>
                </a:solidFill>
                <a:effectLst/>
                <a:latin typeface="+mn-lt"/>
                <a:ea typeface="+mn-ea"/>
                <a:cs typeface="+mn-cs"/>
              </a:rPr>
              <a:t>Where a load balancer distributes client requests between available nodes, clustering enables load balancing "within" a group of servers.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Clustering is also very commonly used to provision fault tolerant application services. If an application server suffers a fault in the middle of a session, the session state data will be lost. Application clustering allows servers in the cluster to communicate session information to one another. For example, if a user logs in on one instance, the next session can start on another instance, and the new server can access the cookies or other information used to establish the login.</a:t>
            </a:r>
          </a:p>
          <a:p>
            <a:r>
              <a:rPr lang="en-US" sz="1200" kern="1200" dirty="0">
                <a:solidFill>
                  <a:schemeClr val="tx1"/>
                </a:solidFill>
                <a:effectLst/>
                <a:latin typeface="+mn-lt"/>
                <a:ea typeface="+mn-ea"/>
                <a:cs typeface="+mn-cs"/>
              </a:rPr>
              <a:t> </a:t>
            </a:r>
          </a:p>
          <a:p>
            <a:endParaRPr lang="en-US" dirty="0">
              <a:solidFill>
                <a:srgbClr val="7030A0"/>
              </a:solidFill>
            </a:endParaRPr>
          </a:p>
        </p:txBody>
      </p:sp>
      <p:sp>
        <p:nvSpPr>
          <p:cNvPr id="4" name="Slide Number Placeholder 3"/>
          <p:cNvSpPr>
            <a:spLocks noGrp="1"/>
          </p:cNvSpPr>
          <p:nvPr>
            <p:ph type="sldNum" sz="quarter" idx="5"/>
          </p:nvPr>
        </p:nvSpPr>
        <p:spPr/>
        <p:txBody>
          <a:bodyPr/>
          <a:lstStyle/>
          <a:p>
            <a:fld id="{90CF7114-0317-B049-8731-74CBE31DEE55}" type="slidenum">
              <a:rPr lang="en-US" smtClean="0"/>
              <a:t>44</a:t>
            </a:fld>
            <a:endParaRPr lang="en-US"/>
          </a:p>
        </p:txBody>
      </p:sp>
    </p:spTree>
    <p:extLst>
      <p:ext uri="{BB962C8B-B14F-4D97-AF65-F5344CB8AC3E}">
        <p14:creationId xmlns:p14="http://schemas.microsoft.com/office/powerpoint/2010/main" val="3624614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EGwFEQkyLlM</a:t>
            </a:r>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45</a:t>
            </a:fld>
            <a:endParaRPr lang="en-US" dirty="0"/>
          </a:p>
        </p:txBody>
      </p:sp>
    </p:spTree>
    <p:extLst>
      <p:ext uri="{BB962C8B-B14F-4D97-AF65-F5344CB8AC3E}">
        <p14:creationId xmlns:p14="http://schemas.microsoft.com/office/powerpoint/2010/main" val="621571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C75BC-761D-460E-83E6-EC9266C9C809}" type="slidenum">
              <a:rPr lang="en-US" smtClean="0"/>
              <a:t>46</a:t>
            </a:fld>
            <a:endParaRPr lang="en-US"/>
          </a:p>
        </p:txBody>
      </p:sp>
    </p:spTree>
    <p:extLst>
      <p:ext uri="{BB962C8B-B14F-4D97-AF65-F5344CB8AC3E}">
        <p14:creationId xmlns:p14="http://schemas.microsoft.com/office/powerpoint/2010/main" val="3889926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Calibri" panose="020F0502020204030204" pitchFamily="34" charset="0"/>
              </a:rPr>
              <a:t>Version</a:t>
            </a:r>
          </a:p>
          <a:p>
            <a:r>
              <a:rPr lang="en-US" dirty="0">
                <a:effectLst/>
                <a:latin typeface="Calibri" panose="020F0502020204030204" pitchFamily="34" charset="0"/>
              </a:rPr>
              <a:t>The first header field in an IP packet is the four-bit version field. For IPv4, this is always equal to 4.</a:t>
            </a:r>
          </a:p>
          <a:p>
            <a:r>
              <a:rPr lang="en-US" dirty="0">
                <a:effectLst/>
                <a:latin typeface="Calibri" panose="020F0502020204030204" pitchFamily="34" charset="0"/>
              </a:rPr>
              <a:t>Internet Header Length (IHL)</a:t>
            </a:r>
          </a:p>
          <a:p>
            <a:r>
              <a:rPr lang="en-US" dirty="0">
                <a:effectLst/>
                <a:latin typeface="Calibri" panose="020F0502020204030204" pitchFamily="34" charset="0"/>
              </a:rPr>
              <a:t>The IPv4 header is variable in size due to the optional 14th field (options). The IHL field contains the size of the IPv4 header; it has 4 bits that</a:t>
            </a:r>
          </a:p>
          <a:p>
            <a:r>
              <a:rPr lang="en-US" dirty="0">
                <a:effectLst/>
                <a:latin typeface="Calibri" panose="020F0502020204030204" pitchFamily="34" charset="0"/>
              </a:rPr>
              <a:t>specify the number of 32-bit words in the header. The minimum value for this field is 5,[37] which indicates a length of 5 </a:t>
            </a:r>
            <a:r>
              <a:rPr lang="en-US" dirty="0" err="1">
                <a:effectLst/>
                <a:latin typeface="Calibri" panose="020F0502020204030204" pitchFamily="34" charset="0"/>
              </a:rPr>
              <a:t>Å</a:t>
            </a:r>
            <a:r>
              <a:rPr lang="en-US" dirty="0">
                <a:effectLst/>
                <a:latin typeface="Calibri" panose="020F0502020204030204" pitchFamily="34" charset="0"/>
              </a:rPr>
              <a:t>~ 32 bits = 160 bits = 20</a:t>
            </a:r>
          </a:p>
          <a:p>
            <a:r>
              <a:rPr lang="en-US" dirty="0">
                <a:effectLst/>
                <a:latin typeface="Calibri" panose="020F0502020204030204" pitchFamily="34" charset="0"/>
              </a:rPr>
              <a:t>bytes. As a 4-bit field, the maximum value is 15; this means that the maximum size of the IPv4 header is 15 </a:t>
            </a:r>
            <a:r>
              <a:rPr lang="en-US" dirty="0" err="1">
                <a:effectLst/>
                <a:latin typeface="Calibri" panose="020F0502020204030204" pitchFamily="34" charset="0"/>
              </a:rPr>
              <a:t>Å</a:t>
            </a:r>
            <a:r>
              <a:rPr lang="en-US" dirty="0">
                <a:effectLst/>
                <a:latin typeface="Calibri" panose="020F0502020204030204" pitchFamily="34" charset="0"/>
              </a:rPr>
              <a:t>~ 32 bits = 480 bits = 60 bytes.</a:t>
            </a:r>
          </a:p>
          <a:p>
            <a:r>
              <a:rPr lang="en-US" dirty="0">
                <a:effectLst/>
                <a:latin typeface="Calibri" panose="020F0502020204030204" pitchFamily="34" charset="0"/>
              </a:rPr>
              <a:t>Differentiated Services Code Point (DSCP)</a:t>
            </a:r>
          </a:p>
          <a:p>
            <a:r>
              <a:rPr lang="en-US" dirty="0">
                <a:effectLst/>
                <a:latin typeface="Calibri" panose="020F0502020204030204" pitchFamily="34" charset="0"/>
              </a:rPr>
              <a:t>Originally defined as the type of service (</a:t>
            </a:r>
            <a:r>
              <a:rPr lang="en-US" dirty="0" err="1">
                <a:effectLst/>
                <a:latin typeface="Calibri" panose="020F0502020204030204" pitchFamily="34" charset="0"/>
              </a:rPr>
              <a:t>ToS</a:t>
            </a:r>
            <a:r>
              <a:rPr lang="en-US" dirty="0">
                <a:effectLst/>
                <a:latin typeface="Calibri" panose="020F0502020204030204" pitchFamily="34" charset="0"/>
              </a:rPr>
              <a:t>), this field specifies differentiated services (</a:t>
            </a:r>
            <a:r>
              <a:rPr lang="en-US" dirty="0" err="1">
                <a:effectLst/>
                <a:latin typeface="Calibri" panose="020F0502020204030204" pitchFamily="34" charset="0"/>
              </a:rPr>
              <a:t>DiffServ</a:t>
            </a:r>
            <a:r>
              <a:rPr lang="en-US" dirty="0">
                <a:effectLst/>
                <a:latin typeface="Calibri" panose="020F0502020204030204" pitchFamily="34" charset="0"/>
              </a:rPr>
              <a:t>) per RFC 2474.[a] Real-time data streaming</a:t>
            </a:r>
          </a:p>
          <a:p>
            <a:r>
              <a:rPr lang="en-US" dirty="0">
                <a:effectLst/>
                <a:latin typeface="Calibri" panose="020F0502020204030204" pitchFamily="34" charset="0"/>
              </a:rPr>
              <a:t>makes use of the DSCP field. An example is Voice over IP (VoIP), which is used for interactive voice services.</a:t>
            </a:r>
          </a:p>
          <a:p>
            <a:r>
              <a:rPr lang="en-US" dirty="0">
                <a:effectLst/>
                <a:latin typeface="Calibri" panose="020F0502020204030204" pitchFamily="34" charset="0"/>
              </a:rPr>
              <a:t>Explicit Congestion Notification (ECN)</a:t>
            </a:r>
          </a:p>
          <a:p>
            <a:r>
              <a:rPr lang="en-US" dirty="0">
                <a:effectLst/>
                <a:latin typeface="Calibri" panose="020F0502020204030204" pitchFamily="34" charset="0"/>
              </a:rPr>
              <a:t>This field is defined in RFC 3168 and allows end-to-end notification of network congestion without dropping packets. ECN is an optional feature</a:t>
            </a:r>
          </a:p>
          <a:p>
            <a:r>
              <a:rPr lang="en-US" dirty="0">
                <a:effectLst/>
                <a:latin typeface="Calibri" panose="020F0502020204030204" pitchFamily="34" charset="0"/>
              </a:rPr>
              <a:t>available when both endpoints support it and effective when also supported by the underlying network.</a:t>
            </a:r>
          </a:p>
          <a:p>
            <a:r>
              <a:rPr lang="en-US" dirty="0">
                <a:effectLst/>
                <a:latin typeface="Calibri" panose="020F0502020204030204" pitchFamily="34" charset="0"/>
              </a:rPr>
              <a:t>Total Length</a:t>
            </a:r>
          </a:p>
          <a:p>
            <a:r>
              <a:rPr lang="en-US" dirty="0">
                <a:effectLst/>
                <a:latin typeface="Calibri" panose="020F0502020204030204" pitchFamily="34" charset="0"/>
              </a:rPr>
              <a:t>This 16-bit field defines the entire packet size in bytes, including header and data. The minimum size is 20 bytes (header without data) and the</a:t>
            </a:r>
          </a:p>
          <a:p>
            <a:r>
              <a:rPr lang="en-US" dirty="0">
                <a:effectLst/>
                <a:latin typeface="Calibri" panose="020F0502020204030204" pitchFamily="34" charset="0"/>
              </a:rPr>
              <a:t>maximum is 65,535 bytes. All hosts are required to be able to reassemble datagrams of size up to 576 bytes, but most modern hosts handle</a:t>
            </a:r>
          </a:p>
          <a:p>
            <a:r>
              <a:rPr lang="en-US" dirty="0">
                <a:effectLst/>
                <a:latin typeface="Calibri" panose="020F0502020204030204" pitchFamily="34" charset="0"/>
              </a:rPr>
              <a:t>much larger packets. Links may impose further restrictions on the packet size, in which case datagrams must be fragmented. Fragmentation in</a:t>
            </a:r>
          </a:p>
          <a:p>
            <a:r>
              <a:rPr lang="en-US" dirty="0">
                <a:effectLst/>
                <a:latin typeface="Calibri" panose="020F0502020204030204" pitchFamily="34" charset="0"/>
              </a:rPr>
              <a:t>IPv4 is performed in either the sending host or in routers. Reassembly is performed at the receiving host.</a:t>
            </a:r>
          </a:p>
          <a:p>
            <a:r>
              <a:rPr lang="en-US" dirty="0">
                <a:effectLst/>
                <a:latin typeface="Calibri" panose="020F0502020204030204" pitchFamily="34" charset="0"/>
              </a:rPr>
              <a:t>Identification</a:t>
            </a:r>
          </a:p>
          <a:p>
            <a:r>
              <a:rPr lang="en-US" dirty="0">
                <a:effectLst/>
                <a:latin typeface="Calibri" panose="020F0502020204030204" pitchFamily="34" charset="0"/>
              </a:rPr>
              <a:t>This field is an identification field and is primarily used for uniquely identifying the group of fragments of a single IP datagram. Some experimental</a:t>
            </a:r>
          </a:p>
          <a:p>
            <a:r>
              <a:rPr lang="en-US" dirty="0">
                <a:effectLst/>
                <a:latin typeface="Calibri" panose="020F0502020204030204" pitchFamily="34" charset="0"/>
              </a:rPr>
              <a:t>work has suggested using the ID field for other purposes, such as for adding packet-tracing information to help trace datagrams with spoofed</a:t>
            </a:r>
          </a:p>
          <a:p>
            <a:r>
              <a:rPr lang="en-US" dirty="0">
                <a:effectLst/>
                <a:latin typeface="Calibri" panose="020F0502020204030204" pitchFamily="34" charset="0"/>
              </a:rPr>
              <a:t>source addresses,[38] but RFC 6864 now prohibits any such use.</a:t>
            </a:r>
          </a:p>
          <a:p>
            <a:r>
              <a:rPr lang="en-US" sz="1200" b="1" i="1" kern="1200" dirty="0">
                <a:solidFill>
                  <a:schemeClr val="tx1"/>
                </a:solidFill>
                <a:effectLst/>
                <a:latin typeface="+mn-lt"/>
                <a:ea typeface="+mn-ea"/>
                <a:cs typeface="+mn-cs"/>
              </a:rPr>
              <a:t>Flags</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 three-bit field follows and is used to control or identify fragments. They are (in order, from most significant to least significant):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!"bit 0: Reserved; must be zero.[b]</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!"bit 1: Don't Fragment (DF)</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!"bit 2: More Fragments (MF)</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If the DF flag is set, and fragmentation is required to route the packet, then the packet is dropped. This can be used when sending packets to a</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host that does not have resources to perform reassembly of fragments. It can also be used for path MTU discovery, either automatically by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host IP software, or manually using diagnostic tools such as ping or traceroute.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 unfragmented packets, the MF flag is cleared. For fragmented packets, all fragments except the last have the MF flag set. The last fragment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has a non-zero Fragment Offset field, differentiating it from an unfragmented packet.</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Fragment offset</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This field specifies the offset of a particular fragment relative to the beginning of the original unfragmented IP datagram in units of eight-byte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blocks. The first fragment has an offset of zero. The 13 bit field allows a maximum offset of (213 – 1) </a:t>
            </a:r>
            <a:r>
              <a:rPr lang="en-US" sz="1200" i="1" kern="1200" dirty="0" err="1">
                <a:solidFill>
                  <a:schemeClr val="tx1"/>
                </a:solidFill>
                <a:effectLst/>
                <a:latin typeface="+mn-lt"/>
                <a:ea typeface="+mn-ea"/>
                <a:cs typeface="+mn-cs"/>
              </a:rPr>
              <a:t>Å</a:t>
            </a:r>
            <a:r>
              <a:rPr lang="en-US" sz="1200" i="1" kern="1200" dirty="0">
                <a:solidFill>
                  <a:schemeClr val="tx1"/>
                </a:solidFill>
                <a:effectLst/>
                <a:latin typeface="+mn-lt"/>
                <a:ea typeface="+mn-ea"/>
                <a:cs typeface="+mn-cs"/>
              </a:rPr>
              <a:t>~ 8 = 65,528 bytes, which, with the header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length included (65,528 + 20 = 65,548 bytes), supports fragmentation of packets exceeding the maximum IP length of 65,535 bytes.</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Time to live (TTL)</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 eight-bit time to live field limits a datagram's lifetime to prevent network failure in the event of a routing loop. It is specified in seconds, but time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intervals less than 1 second are rounded up to 1. In practice, the field is used as a hop count—when the datagram arrives at a router, the router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decrements the TTL field by one. When the TTL field hits zero, the router discards the packet and typically sends an ICMP time exceeded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message to the sender.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program traceroute sends messages with adjusted TTL values and uses these ICMP time exceeded messages to identify the routers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traversed by packets from the source to the destination.</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Protocol</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This field defines the protocol used in the data portion of the IP datagram. IANA maintains a list of IP protocol numbers as directed by RFC 790 (https://</a:t>
            </a:r>
            <a:r>
              <a:rPr lang="en-US" sz="1200" i="1" kern="1200" dirty="0" err="1">
                <a:solidFill>
                  <a:schemeClr val="tx1"/>
                </a:solidFill>
                <a:effectLst/>
                <a:latin typeface="+mn-lt"/>
                <a:ea typeface="+mn-ea"/>
                <a:cs typeface="+mn-cs"/>
              </a:rPr>
              <a:t>www.rfc-editor.org</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rfc</a:t>
            </a:r>
            <a:r>
              <a:rPr lang="en-US" sz="1200" i="1" kern="1200" dirty="0">
                <a:solidFill>
                  <a:schemeClr val="tx1"/>
                </a:solidFill>
                <a:effectLst/>
                <a:latin typeface="+mn-lt"/>
                <a:ea typeface="+mn-ea"/>
                <a:cs typeface="+mn-cs"/>
              </a:rPr>
              <a:t>/rfc790).</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Header checksum</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16-bit IPv4 header checksum field is used for error-checking of the header. When a packet arrives at a router, the router calculates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checksum of the header and compares it to the checksum field. If the values do not match, the router discards the packet. Errors in the data field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must be handled by the encapsulated protocol. Both UDP and TCP have separate checksums that apply to their data.</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When a packet arrives at a router, the router decreases the TTL field in the header. Consequently, the router must calculate a new header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Checksum.</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checksum field is the 16 bit one's complement of the one's complement sum of all 16 bit words in the header. For purposes of computing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checksum, the value of the checksum field is zero.</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Source address</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This field is the IPv4 address of the sender of the packet. Note that this address may be changed in transit by a network address translation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device.</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Destination</a:t>
            </a:r>
            <a:r>
              <a:rPr lang="en-US" sz="1200" i="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address</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This field is the IPv4 address of the receiver of the packet. As with the source address, this may be changed in transit by a network address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translation device.</a:t>
            </a: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Options</a:t>
            </a:r>
            <a:endParaRPr lang="en-US" sz="1200" b="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options field is not often used. Packets containing some options may be considered as dangerous by some routers and be blocked.[39] Note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that the value in the IHL field must include enough extra 32-bit words to hold all the options plus any padding needed to ensure that the header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contains an integer number of 32-bit words. If IHL is greater than 5 (i.e., it is from 6 to 15) it means that the options field is present and must be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considered. The list of options may be terminated with an EOOL (End of Options List, 0x00) option; this is only necessary if the end of the options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would not otherwise coincide with the end of the header. </a:t>
            </a:r>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47</a:t>
            </a:fld>
            <a:endParaRPr lang="en-US" dirty="0"/>
          </a:p>
        </p:txBody>
      </p:sp>
    </p:spTree>
    <p:extLst>
      <p:ext uri="{BB962C8B-B14F-4D97-AF65-F5344CB8AC3E}">
        <p14:creationId xmlns:p14="http://schemas.microsoft.com/office/powerpoint/2010/main" val="321816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7030A0"/>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288EB-B016-4945-929B-4AD5A2384A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711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UTM  </a:t>
            </a:r>
            <a:r>
              <a:rPr lang="en-US" sz="1200" u="sng" kern="1200" dirty="0">
                <a:solidFill>
                  <a:schemeClr val="tx1"/>
                </a:solidFill>
                <a:effectLst/>
                <a:latin typeface="+mn-lt"/>
                <a:ea typeface="+mn-ea"/>
                <a:cs typeface="+mn-cs"/>
                <a:hlinkClick r:id="rId3"/>
              </a:rPr>
              <a:t>https://www.sophos.com/en-us/products/choose-firewall.aspx</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20C75BC-761D-460E-83E6-EC9266C9C809}" type="slidenum">
              <a:rPr lang="en-US" smtClean="0"/>
              <a:t>55</a:t>
            </a:fld>
            <a:endParaRPr lang="en-US"/>
          </a:p>
        </p:txBody>
      </p:sp>
    </p:spTree>
    <p:extLst>
      <p:ext uri="{BB962C8B-B14F-4D97-AF65-F5344CB8AC3E}">
        <p14:creationId xmlns:p14="http://schemas.microsoft.com/office/powerpoint/2010/main" val="217023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fld id="{487C304C-2D80-6B41-AD89-B5B929469024}" type="slidenum">
              <a:rPr lang="en-US" smtClean="0"/>
              <a:t>56</a:t>
            </a:fld>
            <a:endParaRPr lang="en-US"/>
          </a:p>
        </p:txBody>
      </p:sp>
    </p:spTree>
    <p:extLst>
      <p:ext uri="{BB962C8B-B14F-4D97-AF65-F5344CB8AC3E}">
        <p14:creationId xmlns:p14="http://schemas.microsoft.com/office/powerpoint/2010/main" val="2335255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9D25CF-2168-446A-AF6F-E4C60FC37510}" type="slidenum">
              <a:rPr lang="en-US" smtClean="0"/>
              <a:t>57</a:t>
            </a:fld>
            <a:endParaRPr lang="en-US" dirty="0"/>
          </a:p>
        </p:txBody>
      </p:sp>
    </p:spTree>
    <p:extLst>
      <p:ext uri="{BB962C8B-B14F-4D97-AF65-F5344CB8AC3E}">
        <p14:creationId xmlns:p14="http://schemas.microsoft.com/office/powerpoint/2010/main" val="67446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9D25CF-2168-446A-AF6F-E4C60FC37510}" type="slidenum">
              <a:rPr lang="en-US" smtClean="0"/>
              <a:t>8</a:t>
            </a:fld>
            <a:endParaRPr lang="en-US" dirty="0"/>
          </a:p>
        </p:txBody>
      </p:sp>
    </p:spTree>
    <p:extLst>
      <p:ext uri="{BB962C8B-B14F-4D97-AF65-F5344CB8AC3E}">
        <p14:creationId xmlns:p14="http://schemas.microsoft.com/office/powerpoint/2010/main" val="59462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7030A0"/>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CF7114-0317-B049-8731-74CBE31DEE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168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see this </a:t>
            </a:r>
            <a:r>
              <a:rPr lang="en-US" sz="1200" kern="1200" dirty="0" err="1">
                <a:solidFill>
                  <a:schemeClr val="tx1"/>
                </a:solidFill>
                <a:effectLst/>
                <a:latin typeface="+mn-lt"/>
                <a:ea typeface="+mn-ea"/>
                <a:cs typeface="+mn-cs"/>
              </a:rPr>
              <a:t>Netgear</a:t>
            </a:r>
            <a:r>
              <a:rPr lang="en-US" sz="1200" kern="1200" dirty="0">
                <a:solidFill>
                  <a:schemeClr val="tx1"/>
                </a:solidFill>
                <a:effectLst/>
                <a:latin typeface="+mn-lt"/>
                <a:ea typeface="+mn-ea"/>
                <a:cs typeface="+mn-cs"/>
              </a:rPr>
              <a:t> technical note: (</a:t>
            </a:r>
            <a:r>
              <a:rPr lang="en-US" sz="1200" u="sng" kern="1200" dirty="0">
                <a:solidFill>
                  <a:schemeClr val="tx1"/>
                </a:solidFill>
                <a:effectLst/>
                <a:latin typeface="+mn-lt"/>
                <a:ea typeface="+mn-ea"/>
                <a:cs typeface="+mn-cs"/>
                <a:hlinkClick r:id="rId3"/>
              </a:rPr>
              <a:t>kb.netgear.com/1118/How-do-I-configure-a-device-to-be-in-the-DMZ-on-my-NETGEAR-router</a:t>
            </a:r>
            <a:r>
              <a:rPr lang="en-US" sz="1200" kern="1200" dirty="0">
                <a:solidFill>
                  <a:schemeClr val="tx1"/>
                </a:solidFill>
                <a:effectLst/>
                <a:latin typeface="+mn-lt"/>
                <a:ea typeface="+mn-ea"/>
                <a:cs typeface="+mn-cs"/>
              </a:rPr>
              <a:t>). Be aware of this (mis)use of the term for the certification exam.</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i="0" dirty="0">
              <a:solidFill>
                <a:srgbClr val="7030A0"/>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DDA35F-9E58-5D40-92C1-D8C7631003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8338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FTUV0t6JaDA</a:t>
            </a:r>
            <a:endParaRPr lang="en-US" dirty="0"/>
          </a:p>
          <a:p>
            <a:endParaRPr lang="en-US" dirty="0"/>
          </a:p>
        </p:txBody>
      </p:sp>
      <p:sp>
        <p:nvSpPr>
          <p:cNvPr id="4" name="Slide Number Placeholder 3"/>
          <p:cNvSpPr>
            <a:spLocks noGrp="1"/>
          </p:cNvSpPr>
          <p:nvPr>
            <p:ph type="sldNum" sz="quarter" idx="5"/>
          </p:nvPr>
        </p:nvSpPr>
        <p:spPr/>
        <p:txBody>
          <a:bodyPr/>
          <a:lstStyle/>
          <a:p>
            <a:fld id="{90CF7114-0317-B049-8731-74CBE31DEE55}" type="slidenum">
              <a:rPr lang="en-US" smtClean="0"/>
              <a:t>11</a:t>
            </a:fld>
            <a:endParaRPr lang="en-US"/>
          </a:p>
        </p:txBody>
      </p:sp>
    </p:spTree>
    <p:extLst>
      <p:ext uri="{BB962C8B-B14F-4D97-AF65-F5344CB8AC3E}">
        <p14:creationId xmlns:p14="http://schemas.microsoft.com/office/powerpoint/2010/main" val="359371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9D25CF-2168-446A-AF6F-E4C60FC37510}" type="slidenum">
              <a:rPr lang="en-US" smtClean="0"/>
              <a:t>12</a:t>
            </a:fld>
            <a:endParaRPr lang="en-US" dirty="0"/>
          </a:p>
        </p:txBody>
      </p:sp>
    </p:spTree>
    <p:extLst>
      <p:ext uri="{BB962C8B-B14F-4D97-AF65-F5344CB8AC3E}">
        <p14:creationId xmlns:p14="http://schemas.microsoft.com/office/powerpoint/2010/main" val="1155587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25CF-2168-446A-AF6F-E4C60FC37510}" type="slidenum">
              <a:rPr lang="en-US" smtClean="0"/>
              <a:t>13</a:t>
            </a:fld>
            <a:endParaRPr lang="en-US" dirty="0"/>
          </a:p>
        </p:txBody>
      </p:sp>
    </p:spTree>
    <p:extLst>
      <p:ext uri="{BB962C8B-B14F-4D97-AF65-F5344CB8AC3E}">
        <p14:creationId xmlns:p14="http://schemas.microsoft.com/office/powerpoint/2010/main" val="1933744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 name="Line 2"/>
          <p:cNvSpPr>
            <a:spLocks noChangeShapeType="1"/>
          </p:cNvSpPr>
          <p:nvPr userDrawn="1"/>
        </p:nvSpPr>
        <p:spPr bwMode="auto">
          <a:xfrm>
            <a:off x="381000" y="6451600"/>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17406D">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1766687278"/>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160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7812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2134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3117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
        <p:nvSpPr>
          <p:cNvPr id="10" name="Rounded Rectangle 9"/>
          <p:cNvSpPr/>
          <p:nvPr userDrawn="1"/>
        </p:nvSpPr>
        <p:spPr>
          <a:xfrm>
            <a:off x="990600" y="1447796"/>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335797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7825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2074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08118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1158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36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11"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87791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5672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lide 1">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52602"/>
            <a:ext cx="8229600" cy="4373563"/>
          </a:xfrm>
        </p:spPr>
        <p:txBody>
          <a:bodyPr>
            <a:normAutofit/>
          </a:bodyPr>
          <a:lstStyle>
            <a:lvl1pPr marL="0" indent="0">
              <a:lnSpc>
                <a:spcPct val="125000"/>
              </a:lnSpc>
              <a:spcBef>
                <a:spcPts val="0"/>
              </a:spcBef>
              <a:buClr>
                <a:srgbClr val="FF0000"/>
              </a:buClr>
              <a:buFont typeface="Arial" pitchFamily="34" charset="0"/>
              <a:buNone/>
              <a:defRPr sz="2400">
                <a:solidFill>
                  <a:schemeClr val="bg1"/>
                </a:solidFill>
              </a:defRPr>
            </a:lvl1pPr>
            <a:lvl2pPr marL="320040" indent="-320040">
              <a:lnSpc>
                <a:spcPct val="125000"/>
              </a:lnSpc>
              <a:spcBef>
                <a:spcPts val="0"/>
              </a:spcBef>
              <a:buClr>
                <a:srgbClr val="FF0000"/>
              </a:buClr>
              <a:buFont typeface="Arial" panose="020B0604020202020204" pitchFamily="34" charset="0"/>
              <a:buChar char="•"/>
              <a:defRPr sz="2200">
                <a:solidFill>
                  <a:schemeClr val="bg1"/>
                </a:solidFill>
              </a:defRPr>
            </a:lvl2pPr>
            <a:lvl3pPr marL="914400" indent="-320040">
              <a:lnSpc>
                <a:spcPct val="125000"/>
              </a:lnSpc>
              <a:spcBef>
                <a:spcPts val="0"/>
              </a:spcBef>
              <a:buClr>
                <a:srgbClr val="FF0000"/>
              </a:buClr>
              <a:buFont typeface="Calibri" panose="020F0502020204030204" pitchFamily="34" charset="0"/>
              <a:buChar char="–"/>
              <a:defRPr sz="2000">
                <a:solidFill>
                  <a:schemeClr val="bg1"/>
                </a:solidFill>
              </a:defRPr>
            </a:lvl3pPr>
            <a:lvl4pPr marL="1554480" indent="-320040">
              <a:lnSpc>
                <a:spcPct val="125000"/>
              </a:lnSpc>
              <a:spcBef>
                <a:spcPts val="0"/>
              </a:spcBef>
              <a:buClr>
                <a:srgbClr val="FF0000"/>
              </a:buClr>
              <a:buFont typeface="Wingdings" panose="05000000000000000000" pitchFamily="2" charset="2"/>
              <a:buChar char="§"/>
              <a:defRPr sz="1800">
                <a:solidFill>
                  <a:schemeClr val="bg1"/>
                </a:solidFill>
              </a:defRPr>
            </a:lvl4pPr>
            <a:lvl5pPr marL="2103120" indent="-320040">
              <a:lnSpc>
                <a:spcPct val="125000"/>
              </a:lnSpc>
              <a:spcBef>
                <a:spcPts val="0"/>
              </a:spcBef>
              <a:buClr>
                <a:srgbClr val="FF0000"/>
              </a:buClr>
              <a:buFont typeface="Courier New" panose="02070309020205020404" pitchFamily="49" charset="0"/>
              <a:buChar char="o"/>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6002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28650" y="365127"/>
            <a:ext cx="7886700" cy="1325563"/>
          </a:xfrm>
          <a:prstGeom prst="rect">
            <a:avLst/>
          </a:prstGeom>
        </p:spPr>
        <p:txBody>
          <a:bodyPr anchor="ctr">
            <a:normAutofit/>
          </a:bodyPr>
          <a:lstStyle>
            <a:lvl1pPr algn="ctr">
              <a:defRPr sz="2800" b="1" i="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605099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52602"/>
            <a:ext cx="8229600" cy="4373563"/>
          </a:xfrm>
        </p:spPr>
        <p:txBody>
          <a:bodyPr>
            <a:normAutofit/>
          </a:bodyPr>
          <a:lstStyle>
            <a:lvl1pPr marL="0" indent="0">
              <a:lnSpc>
                <a:spcPct val="125000"/>
              </a:lnSpc>
              <a:spcBef>
                <a:spcPts val="0"/>
              </a:spcBef>
              <a:buClr>
                <a:srgbClr val="FF0000"/>
              </a:buClr>
              <a:buFont typeface="Arial" pitchFamily="34" charset="0"/>
              <a:buNone/>
              <a:defRPr sz="2400"/>
            </a:lvl1pPr>
            <a:lvl2pPr marL="320040" indent="-320040">
              <a:lnSpc>
                <a:spcPct val="125000"/>
              </a:lnSpc>
              <a:spcBef>
                <a:spcPts val="0"/>
              </a:spcBef>
              <a:buClr>
                <a:srgbClr val="FF0000"/>
              </a:buClr>
              <a:buFont typeface="Arial" panose="020B0604020202020204" pitchFamily="34" charset="0"/>
              <a:buChar char="•"/>
              <a:defRPr sz="2200"/>
            </a:lvl2pPr>
            <a:lvl3pPr marL="914400" indent="-320040">
              <a:lnSpc>
                <a:spcPct val="125000"/>
              </a:lnSpc>
              <a:spcBef>
                <a:spcPts val="0"/>
              </a:spcBef>
              <a:buClr>
                <a:srgbClr val="FF0000"/>
              </a:buClr>
              <a:buFont typeface="Calibri" panose="020F0502020204030204" pitchFamily="34" charset="0"/>
              <a:buChar char="–"/>
              <a:defRPr sz="2000"/>
            </a:lvl3pPr>
            <a:lvl4pPr marL="1554480" indent="-320040">
              <a:lnSpc>
                <a:spcPct val="125000"/>
              </a:lnSpc>
              <a:spcBef>
                <a:spcPts val="0"/>
              </a:spcBef>
              <a:buClr>
                <a:srgbClr val="FF0000"/>
              </a:buClr>
              <a:buFont typeface="Wingdings" panose="05000000000000000000" pitchFamily="2" charset="2"/>
              <a:buChar char="§"/>
              <a:defRPr sz="1800"/>
            </a:lvl4pPr>
            <a:lvl5pPr marL="2103120" indent="-320040">
              <a:lnSpc>
                <a:spcPct val="125000"/>
              </a:lnSpc>
              <a:spcBef>
                <a:spcPts val="0"/>
              </a:spcBef>
              <a:buClr>
                <a:srgbClr val="FF0000"/>
              </a:buClr>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6002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28650" y="365127"/>
            <a:ext cx="7886700" cy="1325563"/>
          </a:xfrm>
          <a:prstGeom prst="rect">
            <a:avLst/>
          </a:prstGeom>
        </p:spPr>
        <p:txBody>
          <a:bodyPr anchor="ctr"/>
          <a:lstStyle>
            <a:lvl1pPr algn="ctr">
              <a:defRPr sz="2800" b="1" i="1">
                <a:latin typeface="+mn-lt"/>
              </a:defRPr>
            </a:lvl1pPr>
          </a:lstStyle>
          <a:p>
            <a:r>
              <a:rPr lang="en-US" dirty="0"/>
              <a:t>Click to edit Master title style</a:t>
            </a:r>
          </a:p>
        </p:txBody>
      </p:sp>
    </p:spTree>
    <p:extLst>
      <p:ext uri="{BB962C8B-B14F-4D97-AF65-F5344CB8AC3E}">
        <p14:creationId xmlns:p14="http://schemas.microsoft.com/office/powerpoint/2010/main" val="2597003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985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0" indent="0">
              <a:lnSpc>
                <a:spcPct val="125000"/>
              </a:lnSpc>
              <a:spcBef>
                <a:spcPts val="0"/>
              </a:spcBef>
              <a:buNone/>
              <a:defRPr sz="2400"/>
            </a:lvl1pPr>
            <a:lvl2pPr marL="320040" indent="-320040">
              <a:lnSpc>
                <a:spcPct val="125000"/>
              </a:lnSpc>
              <a:spcBef>
                <a:spcPts val="0"/>
              </a:spcBef>
              <a:buClr>
                <a:srgbClr val="FF0000"/>
              </a:buClr>
              <a:buFont typeface="Arial" panose="020B0604020202020204" pitchFamily="34" charset="0"/>
              <a:buChar char="•"/>
              <a:defRPr sz="2200"/>
            </a:lvl2pPr>
            <a:lvl3pPr marL="914400" indent="-320040">
              <a:lnSpc>
                <a:spcPct val="125000"/>
              </a:lnSpc>
              <a:spcBef>
                <a:spcPts val="0"/>
              </a:spcBef>
              <a:buClr>
                <a:srgbClr val="FF0000"/>
              </a:buClr>
              <a:buFont typeface="Calibri" panose="020F0502020204030204" pitchFamily="34" charset="0"/>
              <a:buChar char="‒"/>
              <a:defRPr sz="2000"/>
            </a:lvl3pPr>
            <a:lvl4pPr marL="1554480" indent="-320040">
              <a:lnSpc>
                <a:spcPct val="125000"/>
              </a:lnSpc>
              <a:spcBef>
                <a:spcPts val="0"/>
              </a:spcBef>
              <a:buClr>
                <a:srgbClr val="FF0000"/>
              </a:buClr>
              <a:buFont typeface="Wingdings" panose="05000000000000000000" pitchFamily="2" charset="2"/>
              <a:buChar char="§"/>
              <a:defRPr sz="1800"/>
            </a:lvl4pPr>
            <a:lvl5pPr marL="2103120" indent="-320040">
              <a:lnSpc>
                <a:spcPct val="125000"/>
              </a:lnSpc>
              <a:spcBef>
                <a:spcPts val="0"/>
              </a:spcBef>
              <a:buClr>
                <a:srgbClr val="FF0000"/>
              </a:buClr>
              <a:buFont typeface="Courier New" panose="02070309020205020404" pitchFamily="49" charset="0"/>
              <a:buChar char="o"/>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marL="0" indent="0">
              <a:lnSpc>
                <a:spcPct val="125000"/>
              </a:lnSpc>
              <a:spcBef>
                <a:spcPts val="0"/>
              </a:spcBef>
              <a:buNone/>
              <a:defRPr sz="2400"/>
            </a:lvl1pPr>
            <a:lvl2pPr marL="320040" indent="-320040">
              <a:lnSpc>
                <a:spcPct val="125000"/>
              </a:lnSpc>
              <a:spcBef>
                <a:spcPts val="0"/>
              </a:spcBef>
              <a:buClr>
                <a:srgbClr val="FF0000"/>
              </a:buClr>
              <a:buFont typeface="Arial" panose="020B0604020202020204" pitchFamily="34" charset="0"/>
              <a:buChar char="•"/>
              <a:defRPr sz="2200"/>
            </a:lvl2pPr>
            <a:lvl3pPr marL="914400" indent="-320040">
              <a:lnSpc>
                <a:spcPct val="125000"/>
              </a:lnSpc>
              <a:spcBef>
                <a:spcPts val="0"/>
              </a:spcBef>
              <a:buClr>
                <a:srgbClr val="FF0000"/>
              </a:buClr>
              <a:buFont typeface="Calibri" panose="020F0502020204030204" pitchFamily="34" charset="0"/>
              <a:buChar char="‒"/>
              <a:defRPr sz="2000"/>
            </a:lvl3pPr>
            <a:lvl4pPr marL="1554480" indent="-320040">
              <a:lnSpc>
                <a:spcPct val="125000"/>
              </a:lnSpc>
              <a:spcBef>
                <a:spcPts val="0"/>
              </a:spcBef>
              <a:buClr>
                <a:srgbClr val="FF0000"/>
              </a:buClr>
              <a:buFont typeface="Wingdings" panose="05000000000000000000" pitchFamily="2" charset="2"/>
              <a:buChar char="§"/>
              <a:defRPr sz="1800"/>
            </a:lvl4pPr>
            <a:lvl5pPr marL="2103120" indent="-320040">
              <a:lnSpc>
                <a:spcPct val="125000"/>
              </a:lnSpc>
              <a:spcBef>
                <a:spcPts val="0"/>
              </a:spcBef>
              <a:buClr>
                <a:srgbClr val="FF0000"/>
              </a:buClr>
              <a:buFont typeface="Courier New" panose="02070309020205020404" pitchFamily="49" charset="0"/>
              <a:buChar char="o"/>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ounded Rectangle 15"/>
          <p:cNvSpPr/>
          <p:nvPr userDrawn="1"/>
        </p:nvSpPr>
        <p:spPr>
          <a:xfrm>
            <a:off x="990600" y="1447796"/>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6"/>
          <p:cNvSpPr>
            <a:spLocks noGrp="1"/>
          </p:cNvSpPr>
          <p:nvPr>
            <p:ph type="title"/>
          </p:nvPr>
        </p:nvSpPr>
        <p:spPr>
          <a:xfrm>
            <a:off x="628650" y="365127"/>
            <a:ext cx="7886700" cy="1325563"/>
          </a:xfrm>
          <a:prstGeom prst="rect">
            <a:avLst/>
          </a:prstGeom>
        </p:spPr>
        <p:txBody>
          <a:bodyPr>
            <a:normAutofit/>
          </a:bodyPr>
          <a:lstStyle>
            <a:lvl1pPr algn="ctr">
              <a:defRPr sz="2800" b="1" i="1">
                <a:latin typeface="+mn-lt"/>
              </a:defRPr>
            </a:lvl1pPr>
          </a:lstStyle>
          <a:p>
            <a:r>
              <a:rPr lang="en-US" dirty="0"/>
              <a:t>Click to edit Master title style</a:t>
            </a:r>
          </a:p>
        </p:txBody>
      </p:sp>
    </p:spTree>
    <p:extLst>
      <p:ext uri="{BB962C8B-B14F-4D97-AF65-F5344CB8AC3E}">
        <p14:creationId xmlns:p14="http://schemas.microsoft.com/office/powerpoint/2010/main" val="4039023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600202"/>
            <a:ext cx="4038600" cy="4525963"/>
          </a:xfrm>
        </p:spPr>
        <p:txBody>
          <a:bodyPr/>
          <a:lstStyle>
            <a:lvl1pPr marL="0" indent="0">
              <a:buNone/>
              <a:defRPr sz="2400"/>
            </a:lvl1pPr>
            <a:lvl2pPr marL="320040" indent="-320040">
              <a:lnSpc>
                <a:spcPct val="125000"/>
              </a:lnSpc>
              <a:spcBef>
                <a:spcPts val="0"/>
              </a:spcBef>
              <a:buClr>
                <a:srgbClr val="FF0000"/>
              </a:buClr>
              <a:buFont typeface="Arial" panose="020B0604020202020204" pitchFamily="34" charset="0"/>
              <a:buChar char="•"/>
              <a:defRPr sz="2200"/>
            </a:lvl2pPr>
            <a:lvl3pPr marL="914400" indent="-320040">
              <a:lnSpc>
                <a:spcPct val="125000"/>
              </a:lnSpc>
              <a:spcBef>
                <a:spcPts val="0"/>
              </a:spcBef>
              <a:buClr>
                <a:srgbClr val="FF0000"/>
              </a:buClr>
              <a:buFont typeface="Calibri" panose="020F0502020204030204" pitchFamily="34" charset="0"/>
              <a:buChar char="‒"/>
              <a:defRPr sz="2000"/>
            </a:lvl3pPr>
            <a:lvl4pPr marL="1554480" indent="-320040">
              <a:lnSpc>
                <a:spcPct val="125000"/>
              </a:lnSpc>
              <a:spcBef>
                <a:spcPts val="0"/>
              </a:spcBef>
              <a:buClr>
                <a:srgbClr val="FF0000"/>
              </a:buClr>
              <a:buFont typeface="Wingdings" panose="05000000000000000000" pitchFamily="2" charset="2"/>
              <a:buChar char="§"/>
              <a:defRPr sz="1800"/>
            </a:lvl4pPr>
            <a:lvl5pPr marL="2103120" indent="-320040">
              <a:lnSpc>
                <a:spcPct val="125000"/>
              </a:lnSpc>
              <a:spcBef>
                <a:spcPts val="0"/>
              </a:spcBef>
              <a:buClr>
                <a:srgbClr val="FF0000"/>
              </a:buClr>
              <a:buFont typeface="Courier New" panose="02070309020205020404" pitchFamily="49" charset="0"/>
              <a:buChar char="o"/>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2"/>
            <a:ext cx="4038600" cy="4525963"/>
          </a:xfrm>
        </p:spPr>
        <p:txBody>
          <a:bodyPr/>
          <a:lstStyle>
            <a:lvl1pPr marL="0" indent="0">
              <a:buNone/>
              <a:defRPr sz="2400"/>
            </a:lvl1pPr>
            <a:lvl2pPr marL="320040" indent="-320040">
              <a:lnSpc>
                <a:spcPct val="125000"/>
              </a:lnSpc>
              <a:spcBef>
                <a:spcPts val="0"/>
              </a:spcBef>
              <a:buClr>
                <a:srgbClr val="FF0000"/>
              </a:buClr>
              <a:buFont typeface="Arial" panose="020B0604020202020204" pitchFamily="34" charset="0"/>
              <a:buChar char="•"/>
              <a:defRPr sz="2200"/>
            </a:lvl2pPr>
            <a:lvl3pPr marL="914400" indent="-320040">
              <a:lnSpc>
                <a:spcPct val="125000"/>
              </a:lnSpc>
              <a:spcBef>
                <a:spcPts val="0"/>
              </a:spcBef>
              <a:buClr>
                <a:srgbClr val="FF0000"/>
              </a:buClr>
              <a:buFont typeface="Calibri" panose="020F0502020204030204" pitchFamily="34" charset="0"/>
              <a:buChar char="‒"/>
              <a:defRPr sz="2000"/>
            </a:lvl3pPr>
            <a:lvl4pPr marL="1554480" indent="-320040">
              <a:lnSpc>
                <a:spcPct val="125000"/>
              </a:lnSpc>
              <a:spcBef>
                <a:spcPts val="0"/>
              </a:spcBef>
              <a:buClr>
                <a:srgbClr val="FF0000"/>
              </a:buClr>
              <a:buFont typeface="Wingdings" panose="05000000000000000000" pitchFamily="2" charset="2"/>
              <a:buChar char="§"/>
              <a:defRPr sz="1800"/>
            </a:lvl4pPr>
            <a:lvl5pPr marL="2103120" indent="-320040">
              <a:lnSpc>
                <a:spcPct val="125000"/>
              </a:lnSpc>
              <a:spcBef>
                <a:spcPts val="0"/>
              </a:spcBef>
              <a:buClr>
                <a:srgbClr val="FF0000"/>
              </a:buClr>
              <a:buFont typeface="Courier New" panose="02070309020205020404" pitchFamily="49" charset="0"/>
              <a:buChar char="o"/>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ounded Rectangle 8"/>
          <p:cNvSpPr/>
          <p:nvPr userDrawn="1"/>
        </p:nvSpPr>
        <p:spPr>
          <a:xfrm>
            <a:off x="990600" y="1469572"/>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itle 4"/>
          <p:cNvSpPr>
            <a:spLocks noGrp="1"/>
          </p:cNvSpPr>
          <p:nvPr>
            <p:ph type="title"/>
          </p:nvPr>
        </p:nvSpPr>
        <p:spPr>
          <a:xfrm>
            <a:off x="628650" y="365127"/>
            <a:ext cx="7886700" cy="1325563"/>
          </a:xfrm>
          <a:prstGeom prst="rect">
            <a:avLst/>
          </a:prstGeom>
        </p:spPr>
        <p:txBody>
          <a:bodyPr>
            <a:normAutofit/>
          </a:bodyPr>
          <a:lstStyle>
            <a:lvl1pPr algn="ctr">
              <a:defRPr sz="2800" b="1" i="1">
                <a:latin typeface="+mn-lt"/>
              </a:defRPr>
            </a:lvl1pPr>
          </a:lstStyle>
          <a:p>
            <a:r>
              <a:rPr lang="en-US" dirty="0"/>
              <a:t>Click to edit Master title style</a:t>
            </a:r>
          </a:p>
        </p:txBody>
      </p:sp>
    </p:spTree>
    <p:extLst>
      <p:ext uri="{BB962C8B-B14F-4D97-AF65-F5344CB8AC3E}">
        <p14:creationId xmlns:p14="http://schemas.microsoft.com/office/powerpoint/2010/main" val="189217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52602"/>
            <a:ext cx="8229600" cy="4373563"/>
          </a:xfrm>
        </p:spPr>
        <p:txBody>
          <a:bodyPr>
            <a:normAutofit/>
          </a:bodyPr>
          <a:lstStyle>
            <a:lvl1pPr marL="0" indent="0">
              <a:lnSpc>
                <a:spcPct val="125000"/>
              </a:lnSpc>
              <a:spcBef>
                <a:spcPts val="0"/>
              </a:spcBef>
              <a:buClr>
                <a:srgbClr val="FF0000"/>
              </a:buClr>
              <a:buFont typeface="Arial" pitchFamily="34" charset="0"/>
              <a:buNone/>
              <a:defRPr sz="1800"/>
            </a:lvl1pPr>
            <a:lvl2pPr marL="914400" indent="-457200">
              <a:lnSpc>
                <a:spcPct val="125000"/>
              </a:lnSpc>
              <a:spcBef>
                <a:spcPts val="0"/>
              </a:spcBef>
              <a:buClr>
                <a:srgbClr val="FF0000"/>
              </a:buClr>
              <a:buFont typeface="Arial" panose="020B0604020202020204" pitchFamily="34" charset="0"/>
              <a:buChar char="•"/>
              <a:defRPr sz="1800"/>
            </a:lvl2pPr>
            <a:lvl3pPr marL="1257300" indent="-342900">
              <a:buClr>
                <a:srgbClr val="FF0000"/>
              </a:buClr>
              <a:buFont typeface="Calibri" panose="020F0502020204030204" pitchFamily="34" charset="0"/>
              <a:buChar char="–"/>
              <a:defRPr sz="2200"/>
            </a:lvl3pPr>
            <a:lvl4pPr marL="1714500" indent="-342900">
              <a:buClr>
                <a:srgbClr val="FF0000"/>
              </a:buClr>
              <a:buFont typeface="Wingdings" panose="05000000000000000000" pitchFamily="2" charset="2"/>
              <a:buChar char="§"/>
              <a:defRPr sz="2200"/>
            </a:lvl4pPr>
            <a:lvl5pPr marL="2171700" indent="-342900">
              <a:buClr>
                <a:srgbClr val="FF0000"/>
              </a:buClr>
              <a:buFont typeface="Courier New" panose="02070309020205020404" pitchFamily="49" charset="0"/>
              <a:buChar char="o"/>
              <a:defRPr sz="2200"/>
            </a:lvl5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6002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28650" y="365127"/>
            <a:ext cx="7886700" cy="1325563"/>
          </a:xfrm>
          <a:prstGeom prst="rect">
            <a:avLst/>
          </a:prstGeom>
        </p:spPr>
        <p:txBody>
          <a:bodyPr anchor="ctr"/>
          <a:lstStyle>
            <a:lvl1pPr>
              <a:defRPr sz="2800">
                <a:latin typeface="+mn-lt"/>
              </a:defRPr>
            </a:lvl1pPr>
          </a:lstStyle>
          <a:p>
            <a:r>
              <a:rPr lang="en-US" dirty="0"/>
              <a:t>Click to edit Master title style</a:t>
            </a:r>
          </a:p>
        </p:txBody>
      </p:sp>
    </p:spTree>
    <p:extLst>
      <p:ext uri="{BB962C8B-B14F-4D97-AF65-F5344CB8AC3E}">
        <p14:creationId xmlns:p14="http://schemas.microsoft.com/office/powerpoint/2010/main" val="1108394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52602"/>
            <a:ext cx="8229600" cy="4373563"/>
          </a:xfrm>
        </p:spPr>
        <p:txBody>
          <a:bodyPr>
            <a:normAutofit/>
          </a:bodyPr>
          <a:lstStyle>
            <a:lvl1pPr marL="0" indent="0">
              <a:lnSpc>
                <a:spcPct val="125000"/>
              </a:lnSpc>
              <a:spcBef>
                <a:spcPts val="0"/>
              </a:spcBef>
              <a:buClr>
                <a:srgbClr val="FF0000"/>
              </a:buClr>
              <a:buFont typeface="Arial" pitchFamily="34" charset="0"/>
              <a:buNone/>
              <a:defRPr sz="2400"/>
            </a:lvl1pPr>
            <a:lvl2pPr marL="347472" indent="-347472">
              <a:lnSpc>
                <a:spcPct val="125000"/>
              </a:lnSpc>
              <a:spcBef>
                <a:spcPts val="0"/>
              </a:spcBef>
              <a:buClr>
                <a:srgbClr val="FF0000"/>
              </a:buClr>
              <a:buFont typeface="Arial" panose="020B0604020202020204" pitchFamily="34" charset="0"/>
              <a:buChar char="•"/>
              <a:defRPr sz="2000"/>
            </a:lvl2pPr>
            <a:lvl3pPr marL="1261872" indent="-347472">
              <a:lnSpc>
                <a:spcPct val="125000"/>
              </a:lnSpc>
              <a:spcBef>
                <a:spcPts val="0"/>
              </a:spcBef>
              <a:buClr>
                <a:srgbClr val="FF0000"/>
              </a:buClr>
              <a:buFont typeface="Calibri" panose="020F0502020204030204" pitchFamily="34" charset="0"/>
              <a:buChar char="–"/>
              <a:defRPr sz="1800"/>
            </a:lvl3pPr>
            <a:lvl4pPr marL="1714500" indent="-342900">
              <a:lnSpc>
                <a:spcPct val="125000"/>
              </a:lnSpc>
              <a:spcBef>
                <a:spcPts val="0"/>
              </a:spcBef>
              <a:buClr>
                <a:srgbClr val="FF0000"/>
              </a:buClr>
              <a:buFont typeface="Wingdings" panose="05000000000000000000" pitchFamily="2" charset="2"/>
              <a:buChar char="§"/>
              <a:defRPr sz="1800"/>
            </a:lvl4pPr>
            <a:lvl5pPr marL="2171700" indent="-342900">
              <a:lnSpc>
                <a:spcPct val="125000"/>
              </a:lnSpc>
              <a:spcBef>
                <a:spcPts val="0"/>
              </a:spcBef>
              <a:buClr>
                <a:srgbClr val="FF0000"/>
              </a:buClr>
              <a:buFont typeface="Courier New" panose="02070309020205020404" pitchFamily="49" charset="0"/>
              <a:buChar char="o"/>
              <a:defRPr sz="1800"/>
            </a:lvl5pPr>
          </a:lstStyle>
          <a:p>
            <a:pPr lvl="0"/>
            <a:r>
              <a:rPr lang="en-US" dirty="0"/>
              <a:t>Click to 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13" name="Rounded Rectangle 12"/>
          <p:cNvSpPr/>
          <p:nvPr userDrawn="1"/>
        </p:nvSpPr>
        <p:spPr>
          <a:xfrm>
            <a:off x="990600" y="1600200"/>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28650" y="365127"/>
            <a:ext cx="7886700" cy="1325563"/>
          </a:xfrm>
          <a:prstGeom prst="rect">
            <a:avLst/>
          </a:prstGeom>
        </p:spPr>
        <p:txBody>
          <a:bodyPr anchor="ctr"/>
          <a:lstStyle>
            <a:lvl1pPr>
              <a:defRPr sz="2800">
                <a:latin typeface="+mn-lt"/>
              </a:defRPr>
            </a:lvl1pPr>
          </a:lstStyle>
          <a:p>
            <a:r>
              <a:rPr lang="en-US" dirty="0"/>
              <a:t>Click to edit Master title style</a:t>
            </a:r>
          </a:p>
        </p:txBody>
      </p:sp>
    </p:spTree>
    <p:extLst>
      <p:ext uri="{BB962C8B-B14F-4D97-AF65-F5344CB8AC3E}">
        <p14:creationId xmlns:p14="http://schemas.microsoft.com/office/powerpoint/2010/main" val="3110135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marL="228600" indent="-228600">
              <a:buFont typeface="Arial" panose="020B0604020202020204" pitchFamily="34" charset="0"/>
              <a:buChar char="•"/>
              <a:defRPr sz="2000"/>
            </a:lvl2pPr>
            <a:lvl3pPr marL="685800" indent="-228600">
              <a:buClr>
                <a:srgbClr val="FF0000"/>
              </a:buClr>
              <a:buFont typeface="Calibri" panose="020F0502020204030204"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marL="228600" indent="-228600">
              <a:buFont typeface="Arial" panose="020B0604020202020204" pitchFamily="34" charset="0"/>
              <a:buChar char="•"/>
              <a:defRPr sz="2000"/>
            </a:lvl2pPr>
            <a:lvl3pPr marL="685800" indent="-228600">
              <a:buClr>
                <a:srgbClr val="FF0000"/>
              </a:buClr>
              <a:buFont typeface="Calibri" panose="020F0502020204030204"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ounded Rectangle 15"/>
          <p:cNvSpPr/>
          <p:nvPr userDrawn="1"/>
        </p:nvSpPr>
        <p:spPr>
          <a:xfrm>
            <a:off x="990600" y="1447796"/>
            <a:ext cx="8153400" cy="7620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6"/>
          <p:cNvSpPr>
            <a:spLocks noGrp="1"/>
          </p:cNvSpPr>
          <p:nvPr>
            <p:ph type="title"/>
          </p:nvPr>
        </p:nvSpPr>
        <p:spPr>
          <a:xfrm>
            <a:off x="628650" y="365127"/>
            <a:ext cx="7886700" cy="1325563"/>
          </a:xfrm>
          <a:prstGeom prst="rect">
            <a:avLst/>
          </a:prstGeom>
        </p:spPr>
        <p:txBody>
          <a:bodyPr anchor="ctr"/>
          <a:lstStyle>
            <a:lvl1pPr>
              <a:defRPr sz="2800">
                <a:latin typeface="+mn-lt"/>
              </a:defRPr>
            </a:lvl1pPr>
          </a:lstStyle>
          <a:p>
            <a:r>
              <a:rPr lang="en-US" dirty="0"/>
              <a:t>Click to edit Master title style</a:t>
            </a:r>
          </a:p>
        </p:txBody>
      </p:sp>
    </p:spTree>
    <p:extLst>
      <p:ext uri="{BB962C8B-B14F-4D97-AF65-F5344CB8AC3E}">
        <p14:creationId xmlns:p14="http://schemas.microsoft.com/office/powerpoint/2010/main" val="2603939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4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SzPct val="100000"/>
              <a:buFont typeface="Wingdings" panose="05000000000000000000" pitchFamily="2" charset="2"/>
              <a:buChar char="§"/>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SzPct val="100000"/>
              <a:buFont typeface="Courier New" panose="02070309020205020404" pitchFamily="49" charset="0"/>
              <a:buChar char="o"/>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76200"/>
            <a:ext cx="74066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a:defRPr/>
            </a:pPr>
            <a:endParaRPr lang="en-US" dirty="0"/>
          </a:p>
        </p:txBody>
      </p:sp>
      <p:sp>
        <p:nvSpPr>
          <p:cNvPr id="7"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1944123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a:defRPr/>
            </a:pPr>
            <a:fld id="{CF8BF5C1-0C31-4117-9346-26B34DEE768C}" type="slidenum">
              <a:rPr lang="en-US" altLang="en-US" smtClean="0"/>
              <a:pPr>
                <a:defRPr/>
              </a:pPr>
              <a:t>‹#›</a:t>
            </a:fld>
            <a:endParaRPr lang="en-US" altLang="en-US" dirty="0"/>
          </a:p>
        </p:txBody>
      </p:sp>
      <p:sp>
        <p:nvSpPr>
          <p:cNvPr id="5" name="Text Placeholder 5"/>
          <p:cNvSpPr>
            <a:spLocks noGrp="1"/>
          </p:cNvSpPr>
          <p:nvPr>
            <p:ph type="body" sz="quarter" idx="12"/>
          </p:nvPr>
        </p:nvSpPr>
        <p:spPr>
          <a:xfrm>
            <a:off x="379412" y="1058863"/>
            <a:ext cx="8408987" cy="5353088"/>
          </a:xfrm>
          <a:prstGeom prst="rect">
            <a:avLst/>
          </a:prstGeom>
        </p:spPr>
        <p:txBody>
          <a:bodyPr/>
          <a:lstStyle>
            <a:lvl1pPr marL="365760" indent="-365760">
              <a:spcBef>
                <a:spcPts val="1200"/>
              </a:spcBef>
              <a:buClr>
                <a:schemeClr val="tx2">
                  <a:lumMod val="40000"/>
                  <a:lumOff val="60000"/>
                </a:schemeClr>
              </a:buClr>
              <a:buSzPct val="100000"/>
              <a:buFont typeface="+mj-lt"/>
              <a:buAutoNum type="alphaLcPeriod"/>
              <a:defRPr sz="16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358103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ottom Fill Slide">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5" y="1307134"/>
            <a:ext cx="8460152" cy="442952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lvl1pPr>
              <a:defRPr sz="100">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B89E05CC-C080-4076-B555-AC268F249F00}"/>
              </a:ext>
            </a:extLst>
          </p:cNvPr>
          <p:cNvSpPr>
            <a:spLocks noGrp="1"/>
          </p:cNvSpPr>
          <p:nvPr>
            <p:ph type="title"/>
          </p:nvPr>
        </p:nvSpPr>
        <p:spPr>
          <a:xfrm>
            <a:off x="341928" y="100270"/>
            <a:ext cx="8455567" cy="844611"/>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226470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4" name="Text Placeholder 5"/>
          <p:cNvSpPr>
            <a:spLocks noGrp="1"/>
          </p:cNvSpPr>
          <p:nvPr>
            <p:ph type="body" sz="quarter" idx="12"/>
          </p:nvPr>
        </p:nvSpPr>
        <p:spPr>
          <a:xfrm>
            <a:off x="379412" y="1058863"/>
            <a:ext cx="8408987" cy="5353088"/>
          </a:xfrm>
          <a:prstGeom prst="rect">
            <a:avLst/>
          </a:prstGeom>
        </p:spPr>
        <p:txBody>
          <a:bodyPr/>
          <a:lstStyle>
            <a:lvl1pPr marL="365760" indent="-365760">
              <a:spcBef>
                <a:spcPts val="1200"/>
              </a:spcBef>
              <a:buClr>
                <a:schemeClr val="tx2">
                  <a:lumMod val="40000"/>
                  <a:lumOff val="60000"/>
                </a:schemeClr>
              </a:buClr>
              <a:buSzPct val="100000"/>
              <a:buFont typeface="+mj-lt"/>
              <a:buAutoNum type="arabicPeriod"/>
              <a:defRPr sz="1800">
                <a:solidFill>
                  <a:schemeClr val="bg1"/>
                </a:solidFill>
                <a:latin typeface="Calibri" panose="020F0502020204030204" pitchFamily="34" charset="0"/>
                <a:cs typeface="Calibri" panose="020F0502020204030204" pitchFamily="34" charset="0"/>
              </a:defRPr>
            </a:lvl1pPr>
            <a:lvl2pPr marL="863600" indent="-457200">
              <a:buFont typeface="+mj-lt"/>
              <a:buAutoNum type="arabicPeriod"/>
              <a:defRPr/>
            </a:lvl2pPr>
            <a:lvl3pPr marL="1260475" indent="-4572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Edit Master text styles</a:t>
            </a:r>
          </a:p>
        </p:txBody>
      </p:sp>
      <p:sp>
        <p:nvSpPr>
          <p:cNvPr id="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
        <p:nvSpPr>
          <p:cNvPr id="7"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227183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dual pa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Content Placeholder 2"/>
          <p:cNvSpPr>
            <a:spLocks noGrp="1"/>
          </p:cNvSpPr>
          <p:nvPr>
            <p:ph sz="half" idx="12"/>
          </p:nvPr>
        </p:nvSpPr>
        <p:spPr>
          <a:xfrm>
            <a:off x="405178" y="1066800"/>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 name="Content Placeholder 2"/>
          <p:cNvSpPr>
            <a:spLocks noGrp="1"/>
          </p:cNvSpPr>
          <p:nvPr>
            <p:ph sz="half" idx="13"/>
          </p:nvPr>
        </p:nvSpPr>
        <p:spPr>
          <a:xfrm>
            <a:off x="4752094" y="1128712"/>
            <a:ext cx="4026145" cy="5334000"/>
          </a:xfrm>
          <a:prstGeom prst="rect">
            <a:avLst/>
          </a:prstGeom>
        </p:spPr>
        <p:txBody>
          <a:bodyPr/>
          <a:lstStyle>
            <a:lvl1pPr marL="0" indent="0">
              <a:spcBef>
                <a:spcPts val="6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6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600"/>
              </a:spcBef>
              <a:buClr>
                <a:schemeClr val="tx2">
                  <a:lumMod val="40000"/>
                  <a:lumOff val="60000"/>
                </a:schemeClr>
              </a:buClr>
              <a:buSzPct val="100000"/>
              <a:buFont typeface="Arial" panose="020B0604020202020204" pitchFamily="34" charset="0"/>
              <a:buChar char="–"/>
              <a:defRPr sz="1600" b="1">
                <a:solidFill>
                  <a:schemeClr val="bg1"/>
                </a:solidFill>
                <a:effectLst/>
                <a:latin typeface="Calibri" panose="020F0502020204030204" pitchFamily="34" charset="0"/>
                <a:cs typeface="Calibri" panose="020F0502020204030204" pitchFamily="34" charset="0"/>
              </a:defRPr>
            </a:lvl3pPr>
            <a:lvl4pPr marL="822960" indent="-274320">
              <a:spcBef>
                <a:spcPts val="600"/>
              </a:spcBef>
              <a:buClr>
                <a:schemeClr val="tx2">
                  <a:lumMod val="40000"/>
                  <a:lumOff val="60000"/>
                </a:schemeClr>
              </a:buClr>
              <a:buSzPct val="100000"/>
              <a:buFont typeface="Wingdings" panose="05000000000000000000" pitchFamily="2" charset="2"/>
              <a:buChar char="§"/>
              <a:defRPr sz="16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600"/>
              </a:spcBef>
              <a:buClr>
                <a:schemeClr val="tx2">
                  <a:lumMod val="40000"/>
                  <a:lumOff val="60000"/>
                </a:schemeClr>
              </a:buClr>
              <a:buSzPct val="100000"/>
              <a:buFont typeface="Courier New" panose="02070309020205020404" pitchFamily="49" charset="0"/>
              <a:buChar char="o"/>
              <a:defRPr sz="16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7" name="Rectangle 6"/>
          <p:cNvSpPr/>
          <p:nvPr userDrawn="1"/>
        </p:nvSpPr>
        <p:spPr bwMode="auto">
          <a:xfrm>
            <a:off x="346841" y="88607"/>
            <a:ext cx="1166648" cy="88024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8" name="Rectangle 7"/>
          <p:cNvSpPr/>
          <p:nvPr userDrawn="1"/>
        </p:nvSpPr>
        <p:spPr bwMode="auto">
          <a:xfrm>
            <a:off x="2264979" y="6524626"/>
            <a:ext cx="3925614" cy="304800"/>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Tree>
    <p:extLst>
      <p:ext uri="{BB962C8B-B14F-4D97-AF65-F5344CB8AC3E}">
        <p14:creationId xmlns:p14="http://schemas.microsoft.com/office/powerpoint/2010/main" val="107146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fault">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a:defRPr/>
            </a:pPr>
            <a:endParaRPr lang="en-US" dirty="0"/>
          </a:p>
        </p:txBody>
      </p:sp>
      <p:sp>
        <p:nvSpPr>
          <p:cNvPr id="6" name="Line 2"/>
          <p:cNvSpPr>
            <a:spLocks noChangeShapeType="1"/>
          </p:cNvSpPr>
          <p:nvPr userDrawn="1"/>
        </p:nvSpPr>
        <p:spPr bwMode="auto">
          <a:xfrm>
            <a:off x="381000" y="6451600"/>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rgbClr val="005CE7"/>
                </a:gs>
                <a:gs pos="50000">
                  <a:srgbClr val="005CE7">
                    <a:lumMod val="60000"/>
                    <a:lumOff val="4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tx2">
                    <a:lumMod val="40000"/>
                    <a:lumOff val="6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168007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64654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530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4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SzPct val="100000"/>
              <a:buFont typeface="Wingdings" panose="05000000000000000000" pitchFamily="2" charset="2"/>
              <a:buChar char="§"/>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SzPct val="100000"/>
              <a:buFont typeface="Courier New" panose="02070309020205020404" pitchFamily="49" charset="0"/>
              <a:buChar char="o"/>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76200"/>
            <a:ext cx="74066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a:defRPr/>
            </a:pPr>
            <a:endParaRPr lang="en-US" dirty="0"/>
          </a:p>
        </p:txBody>
      </p:sp>
      <p:sp>
        <p:nvSpPr>
          <p:cNvPr id="7"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3121592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Line 2"/>
          <p:cNvSpPr>
            <a:spLocks noChangeShapeType="1"/>
          </p:cNvSpPr>
          <p:nvPr userDrawn="1"/>
        </p:nvSpPr>
        <p:spPr bwMode="auto">
          <a:xfrm>
            <a:off x="381000" y="6451600"/>
            <a:ext cx="8382000" cy="0"/>
          </a:xfrm>
          <a:prstGeom prst="line">
            <a:avLst/>
          </a:prstGeom>
          <a:noFill/>
          <a:ln w="38100">
            <a:gradFill flip="none" rotWithShape="1">
              <a:gsLst>
                <a:gs pos="0">
                  <a:schemeClr val="tx2">
                    <a:lumMod val="75000"/>
                  </a:schemeClr>
                </a:gs>
                <a:gs pos="50000">
                  <a:schemeClr val="tx2">
                    <a:lumMod val="40000"/>
                    <a:lumOff val="60000"/>
                  </a:schemeClr>
                </a:gs>
                <a:gs pos="100000">
                  <a:schemeClr val="tx2">
                    <a:lumMod val="20000"/>
                    <a:lumOff val="80000"/>
                  </a:scheme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376329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6" r:id="rId7"/>
    <p:sldLayoutId id="2147483737" r:id="rId8"/>
    <p:sldLayoutId id="2147483777" r:id="rId9"/>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12/28/22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3067031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6.png"/><Relationship Id="rId9"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6.png"/><Relationship Id="rId4" Type="http://schemas.openxmlformats.org/officeDocument/2006/relationships/image" Target="../media/image56.png"/><Relationship Id="rId9" Type="http://schemas.microsoft.com/office/2007/relationships/hdphoto" Target="../media/hdphoto6.wdp"/></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6.png"/><Relationship Id="rId10" Type="http://schemas.microsoft.com/office/2007/relationships/hdphoto" Target="../media/hdphoto6.wdp"/><Relationship Id="rId4" Type="http://schemas.openxmlformats.org/officeDocument/2006/relationships/image" Target="../media/image54.png"/><Relationship Id="rId9"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9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ACA9E3-5A40-4978-99CC-59A0B17ED380}"/>
              </a:ext>
            </a:extLst>
          </p:cNvPr>
          <p:cNvSpPr>
            <a:spLocks noGrp="1"/>
          </p:cNvSpPr>
          <p:nvPr>
            <p:ph type="sldNum" sz="quarter" idx="4"/>
          </p:nvPr>
        </p:nvSpPr>
        <p:spPr/>
        <p:txBody>
          <a:bodyPr/>
          <a:lstStyle/>
          <a:p>
            <a:pPr defTabSz="457189"/>
            <a:fld id="{B7CF8A19-3A9E-4ABC-B336-2FDDE321C72D}" type="slidenum">
              <a:rPr lang="en-US">
                <a:solidFill>
                  <a:schemeClr val="tx2">
                    <a:lumMod val="40000"/>
                    <a:lumOff val="60000"/>
                  </a:schemeClr>
                </a:solidFill>
                <a:latin typeface="Open Sans"/>
              </a:rPr>
              <a:pPr defTabSz="457189"/>
              <a:t>10</a:t>
            </a:fld>
            <a:endParaRPr lang="en-US" dirty="0">
              <a:solidFill>
                <a:schemeClr val="tx2">
                  <a:lumMod val="40000"/>
                  <a:lumOff val="60000"/>
                </a:schemeClr>
              </a:solidFill>
              <a:latin typeface="Open Sans"/>
            </a:endParaRPr>
          </a:p>
        </p:txBody>
      </p:sp>
      <p:pic>
        <p:nvPicPr>
          <p:cNvPr id="2050" name="Picture 2" descr="A VLAN100 (Dept LAN) box is connected to a Core/Distribution box that is connected to an Extranet box that is connected to an ISP router icon">
            <a:extLst>
              <a:ext uri="{FF2B5EF4-FFF2-40B4-BE49-F238E27FC236}">
                <a16:creationId xmlns:a16="http://schemas.microsoft.com/office/drawing/2014/main" id="{B2064F1B-63B1-4DD1-B2CE-A8D1B4CD9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39" y="2209800"/>
            <a:ext cx="7490321" cy="27061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7287FAA-8320-6643-944D-9FF8F5E04A3B}"/>
              </a:ext>
            </a:extLst>
          </p:cNvPr>
          <p:cNvSpPr/>
          <p:nvPr/>
        </p:nvSpPr>
        <p:spPr bwMode="auto">
          <a:xfrm>
            <a:off x="0" y="0"/>
            <a:ext cx="9131300" cy="1524000"/>
          </a:xfrm>
          <a:prstGeom prst="rect">
            <a:avLst/>
          </a:prstGeom>
          <a:solidFill>
            <a:schemeClr val="tx1">
              <a:lumMod val="65000"/>
              <a:lumOff val="3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8" name="Title 4">
            <a:extLst>
              <a:ext uri="{FF2B5EF4-FFF2-40B4-BE49-F238E27FC236}">
                <a16:creationId xmlns:a16="http://schemas.microsoft.com/office/drawing/2014/main" id="{316BEF8B-AFCC-A445-9D5A-6016D3157B0E}"/>
              </a:ext>
            </a:extLst>
          </p:cNvPr>
          <p:cNvSpPr txBox="1">
            <a:spLocks/>
          </p:cNvSpPr>
          <p:nvPr/>
        </p:nvSpPr>
        <p:spPr bwMode="auto">
          <a:xfrm>
            <a:off x="12700" y="228601"/>
            <a:ext cx="911859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algn="ctr" rtl="0" eaLnBrk="1" fontAlgn="base" hangingPunct="1">
              <a:spcBef>
                <a:spcPct val="0"/>
              </a:spcBef>
              <a:spcAft>
                <a:spcPct val="0"/>
              </a:spcAft>
              <a:defRPr sz="1600" b="1" i="1">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a:lstStyle>
          <a:p>
            <a:pPr defTabSz="914400"/>
            <a:r>
              <a:rPr lang="en-US" sz="4000" i="0" kern="0" dirty="0">
                <a:solidFill>
                  <a:schemeClr val="bg1"/>
                </a:solidFill>
              </a:rPr>
              <a:t>Demilitarized Zone Topologies</a:t>
            </a:r>
          </a:p>
        </p:txBody>
      </p:sp>
      <p:sp>
        <p:nvSpPr>
          <p:cNvPr id="2" name="TextBox 1">
            <a:extLst>
              <a:ext uri="{FF2B5EF4-FFF2-40B4-BE49-F238E27FC236}">
                <a16:creationId xmlns:a16="http://schemas.microsoft.com/office/drawing/2014/main" id="{E808A6E8-1794-1013-D88E-B445721AF581}"/>
              </a:ext>
            </a:extLst>
          </p:cNvPr>
          <p:cNvSpPr txBox="1"/>
          <p:nvPr/>
        </p:nvSpPr>
        <p:spPr>
          <a:xfrm>
            <a:off x="3352800" y="5943600"/>
            <a:ext cx="2438400" cy="369332"/>
          </a:xfrm>
          <a:prstGeom prst="rect">
            <a:avLst/>
          </a:prstGeom>
          <a:noFill/>
        </p:spPr>
        <p:txBody>
          <a:bodyPr wrap="square" rtlCol="0">
            <a:spAutoFit/>
          </a:bodyPr>
          <a:lstStyle/>
          <a:p>
            <a:pPr algn="ctr"/>
            <a:r>
              <a:rPr lang="en-US" dirty="0"/>
              <a:t>Screened Host</a:t>
            </a:r>
          </a:p>
        </p:txBody>
      </p:sp>
    </p:spTree>
    <p:extLst>
      <p:ext uri="{BB962C8B-B14F-4D97-AF65-F5344CB8AC3E}">
        <p14:creationId xmlns:p14="http://schemas.microsoft.com/office/powerpoint/2010/main" val="89777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08D0-5A61-3C4F-A013-EA50B1966BB6}"/>
              </a:ext>
            </a:extLst>
          </p:cNvPr>
          <p:cNvSpPr>
            <a:spLocks noGrp="1"/>
          </p:cNvSpPr>
          <p:nvPr>
            <p:ph type="title"/>
          </p:nvPr>
        </p:nvSpPr>
        <p:spPr/>
        <p:txBody>
          <a:bodyPr/>
          <a:lstStyle/>
          <a:p>
            <a:pPr algn="r"/>
            <a:r>
              <a:rPr lang="en-US" sz="1800" dirty="0"/>
              <a:t>Network Address Translation (NAT)</a:t>
            </a:r>
          </a:p>
        </p:txBody>
      </p:sp>
      <p:sp>
        <p:nvSpPr>
          <p:cNvPr id="6" name="Slide Number Placeholder 4">
            <a:extLst>
              <a:ext uri="{FF2B5EF4-FFF2-40B4-BE49-F238E27FC236}">
                <a16:creationId xmlns:a16="http://schemas.microsoft.com/office/drawing/2014/main" id="{8E4ACA71-58DB-7246-895D-F9551A484968}"/>
              </a:ext>
            </a:extLst>
          </p:cNvPr>
          <p:cNvSpPr>
            <a:spLocks noGrp="1"/>
          </p:cNvSpPr>
          <p:nvPr>
            <p:ph type="sldNum" sz="quarter" idx="4"/>
          </p:nvPr>
        </p:nvSpPr>
        <p:spPr/>
        <p:txBody>
          <a:bodyPr/>
          <a:lstStyle/>
          <a:p>
            <a:pPr defTabSz="457189"/>
            <a:fld id="{B7CF8A19-3A9E-4ABC-B336-2FDDE321C72D}" type="slidenum">
              <a:rPr lang="en-US">
                <a:latin typeface="Open Sans"/>
              </a:rPr>
              <a:pPr defTabSz="457189"/>
              <a:t>11</a:t>
            </a:fld>
            <a:endParaRPr lang="en-US" dirty="0">
              <a:latin typeface="Open Sans"/>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deo Player">
                <a:extLst>
                  <a:ext uri="{FF2B5EF4-FFF2-40B4-BE49-F238E27FC236}">
                    <a16:creationId xmlns:a16="http://schemas.microsoft.com/office/drawing/2014/main" id="{7AFF764E-0994-6E49-B9C6-235F7DF94F60}"/>
                  </a:ext>
                </a:extLst>
              </p:cNvPr>
              <p:cNvGraphicFramePr>
                <a:graphicFrameLocks noGrp="1"/>
              </p:cNvGraphicFramePr>
              <p:nvPr>
                <p:extLst>
                  <p:ext uri="{D42A27DB-BD31-4B8C-83A1-F6EECF244321}">
                    <p14:modId xmlns:p14="http://schemas.microsoft.com/office/powerpoint/2010/main" val="3875587789"/>
                  </p:ext>
                </p:extLst>
              </p:nvPr>
            </p:nvGraphicFramePr>
            <p:xfrm>
              <a:off x="595955" y="1219200"/>
              <a:ext cx="7952090" cy="476011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Web Video Player">
                <a:extLst>
                  <a:ext uri="{FF2B5EF4-FFF2-40B4-BE49-F238E27FC236}">
                    <a16:creationId xmlns:a16="http://schemas.microsoft.com/office/drawing/2014/main" id="{7AFF764E-0994-6E49-B9C6-235F7DF94F60}"/>
                  </a:ext>
                </a:extLst>
              </p:cNvPr>
              <p:cNvPicPr>
                <a:picLocks noGrp="1" noRot="1" noChangeAspect="1" noMove="1" noResize="1" noEditPoints="1" noAdjustHandles="1" noChangeArrowheads="1" noChangeShapeType="1"/>
              </p:cNvPicPr>
              <p:nvPr/>
            </p:nvPicPr>
            <p:blipFill>
              <a:blip r:embed="rId4"/>
              <a:stretch>
                <a:fillRect/>
              </a:stretch>
            </p:blipFill>
            <p:spPr>
              <a:xfrm>
                <a:off x="595955" y="1219200"/>
                <a:ext cx="7952090" cy="4760119"/>
              </a:xfrm>
              <a:prstGeom prst="rect">
                <a:avLst/>
              </a:prstGeom>
            </p:spPr>
          </p:pic>
        </mc:Fallback>
      </mc:AlternateContent>
      <p:sp>
        <p:nvSpPr>
          <p:cNvPr id="5" name="Slide Number Placeholder 3">
            <a:extLst>
              <a:ext uri="{FF2B5EF4-FFF2-40B4-BE49-F238E27FC236}">
                <a16:creationId xmlns:a16="http://schemas.microsoft.com/office/drawing/2014/main" id="{BDB4ADEF-3048-8043-9D70-12FCA08913CF}"/>
              </a:ext>
            </a:extLst>
          </p:cNvPr>
          <p:cNvSpPr txBox="1">
            <a:spLocks/>
          </p:cNvSpPr>
          <p:nvPr/>
        </p:nvSpPr>
        <p:spPr>
          <a:xfrm>
            <a:off x="7988300" y="5750719"/>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CF8A19-3A9E-4ABC-B336-2FDDE321C72D}" type="slidenum">
              <a:rPr lang="en-US" sz="750"/>
              <a:pPr algn="r"/>
              <a:t>11</a:t>
            </a:fld>
            <a:endParaRPr lang="en-US" sz="750" dirty="0"/>
          </a:p>
        </p:txBody>
      </p:sp>
    </p:spTree>
    <p:extLst>
      <p:ext uri="{BB962C8B-B14F-4D97-AF65-F5344CB8AC3E}">
        <p14:creationId xmlns:p14="http://schemas.microsoft.com/office/powerpoint/2010/main" val="143951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Network Address Translation (NAT) </a:t>
            </a:r>
          </a:p>
          <a:p>
            <a:pPr lvl="1"/>
            <a:r>
              <a:rPr lang="en-US" b="0" dirty="0"/>
              <a:t>Firewall must support NAT so that it can convert between public and private addresses, or this network will not function properly</a:t>
            </a:r>
          </a:p>
          <a:p>
            <a:pPr lvl="1"/>
            <a:r>
              <a:rPr lang="en-US" b="0" dirty="0"/>
              <a:t>A NAT hides the internal network from external resources and will separate host on a network</a:t>
            </a:r>
          </a:p>
          <a:p>
            <a:endParaRPr lang="en-US" dirty="0"/>
          </a:p>
        </p:txBody>
      </p:sp>
      <p:sp>
        <p:nvSpPr>
          <p:cNvPr id="2" name="Title 1"/>
          <p:cNvSpPr>
            <a:spLocks noGrp="1"/>
          </p:cNvSpPr>
          <p:nvPr>
            <p:ph type="title"/>
          </p:nvPr>
        </p:nvSpPr>
        <p:spPr/>
        <p:txBody>
          <a:bodyPr/>
          <a:lstStyle/>
          <a:p>
            <a:r>
              <a:rPr lang="en-US" dirty="0"/>
              <a:t>Given a scenario, implement secure network architecture concepts</a:t>
            </a:r>
          </a:p>
        </p:txBody>
      </p:sp>
      <p:sp>
        <p:nvSpPr>
          <p:cNvPr id="12" name="Slide Number Placeholder 4">
            <a:extLst>
              <a:ext uri="{FF2B5EF4-FFF2-40B4-BE49-F238E27FC236}">
                <a16:creationId xmlns:a16="http://schemas.microsoft.com/office/drawing/2014/main" id="{4766C54C-A64B-7F42-805A-9E808393F62F}"/>
              </a:ext>
            </a:extLst>
          </p:cNvPr>
          <p:cNvSpPr>
            <a:spLocks noGrp="1"/>
          </p:cNvSpPr>
          <p:nvPr>
            <p:ph type="sldNum" sz="quarter" idx="4"/>
          </p:nvPr>
        </p:nvSpPr>
        <p:spPr/>
        <p:txBody>
          <a:bodyPr/>
          <a:lstStyle/>
          <a:p>
            <a:pPr defTabSz="457189"/>
            <a:fld id="{B7CF8A19-3A9E-4ABC-B336-2FDDE321C72D}" type="slidenum">
              <a:rPr lang="en-US">
                <a:latin typeface="Open Sans"/>
              </a:rPr>
              <a:pPr defTabSz="457189"/>
              <a:t>12</a:t>
            </a:fld>
            <a:endParaRPr lang="en-US" dirty="0">
              <a:latin typeface="Open Sans"/>
            </a:endParaRPr>
          </a:p>
        </p:txBody>
      </p:sp>
      <p:sp>
        <p:nvSpPr>
          <p:cNvPr id="13" name="TextBox 12"/>
          <p:cNvSpPr txBox="1"/>
          <p:nvPr/>
        </p:nvSpPr>
        <p:spPr>
          <a:xfrm>
            <a:off x="1032117" y="5728198"/>
            <a:ext cx="1458925" cy="523220"/>
          </a:xfrm>
          <a:prstGeom prst="rect">
            <a:avLst/>
          </a:prstGeom>
          <a:noFill/>
        </p:spPr>
        <p:txBody>
          <a:bodyPr wrap="none" rtlCol="0">
            <a:spAutoFit/>
          </a:bodyPr>
          <a:lstStyle/>
          <a:p>
            <a:pPr algn="ctr"/>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 Network</a:t>
            </a:r>
          </a:p>
          <a:p>
            <a:pPr algn="ctr"/>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192.168.1.0/24</a:t>
            </a:r>
          </a:p>
        </p:txBody>
      </p:sp>
      <p:sp>
        <p:nvSpPr>
          <p:cNvPr id="29" name="TextBox 28"/>
          <p:cNvSpPr txBox="1"/>
          <p:nvPr/>
        </p:nvSpPr>
        <p:spPr>
          <a:xfrm>
            <a:off x="6960427" y="5728198"/>
            <a:ext cx="1079143" cy="523220"/>
          </a:xfrm>
          <a:prstGeom prst="rect">
            <a:avLst/>
          </a:prstGeom>
          <a:noFill/>
        </p:spPr>
        <p:txBody>
          <a:bodyPr wrap="none" rtlCol="0">
            <a:spAutoFit/>
          </a:bodyPr>
          <a:lstStyle/>
          <a:p>
            <a:pPr algn="ctr"/>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Internet </a:t>
            </a:r>
          </a:p>
          <a:p>
            <a:pPr algn="ctr"/>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12.8.1.5/32</a:t>
            </a:r>
          </a:p>
        </p:txBody>
      </p:sp>
      <p:sp>
        <p:nvSpPr>
          <p:cNvPr id="30" name="TextBox 29"/>
          <p:cNvSpPr txBox="1"/>
          <p:nvPr/>
        </p:nvSpPr>
        <p:spPr>
          <a:xfrm>
            <a:off x="4333280" y="5972276"/>
            <a:ext cx="771365"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Firewall</a:t>
            </a:r>
          </a:p>
        </p:txBody>
      </p:sp>
      <p:cxnSp>
        <p:nvCxnSpPr>
          <p:cNvPr id="14" name="Straight Connector 13">
            <a:extLst>
              <a:ext uri="{FF2B5EF4-FFF2-40B4-BE49-F238E27FC236}">
                <a16:creationId xmlns:a16="http://schemas.microsoft.com/office/drawing/2014/main" id="{5AABE5BE-3ED8-0943-9EE5-0FFB82EF80E0}"/>
              </a:ext>
            </a:extLst>
          </p:cNvPr>
          <p:cNvCxnSpPr>
            <a:stCxn id="19" idx="3"/>
            <a:endCxn id="17" idx="1"/>
          </p:cNvCxnSpPr>
          <p:nvPr/>
        </p:nvCxnSpPr>
        <p:spPr>
          <a:xfrm flipV="1">
            <a:off x="5196468" y="4327305"/>
            <a:ext cx="1290382" cy="855"/>
          </a:xfrm>
          <a:prstGeom prst="line">
            <a:avLst/>
          </a:prstGeom>
          <a:ln w="38100">
            <a:solidFill>
              <a:schemeClr val="bg1"/>
            </a:solidFill>
            <a:headEnd type="none" w="med" len="med"/>
            <a:tailEnd type="triangl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843E2A-0D6B-2446-93CC-191C598B9443}"/>
              </a:ext>
            </a:extLst>
          </p:cNvPr>
          <p:cNvCxnSpPr>
            <a:stCxn id="19" idx="1"/>
            <a:endCxn id="16" idx="3"/>
          </p:cNvCxnSpPr>
          <p:nvPr/>
        </p:nvCxnSpPr>
        <p:spPr>
          <a:xfrm flipH="1" flipV="1">
            <a:off x="3008246" y="4325595"/>
            <a:ext cx="1257530" cy="2565"/>
          </a:xfrm>
          <a:prstGeom prst="line">
            <a:avLst/>
          </a:prstGeom>
          <a:ln w="38100">
            <a:solidFill>
              <a:schemeClr val="bg1"/>
            </a:solidFill>
            <a:headEnd type="triangl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675C116-8D24-ED44-A9C2-D1347D02EF39}"/>
              </a:ext>
            </a:extLst>
          </p:cNvPr>
          <p:cNvSpPr txBox="1"/>
          <p:nvPr/>
        </p:nvSpPr>
        <p:spPr>
          <a:xfrm>
            <a:off x="1549321" y="4063985"/>
            <a:ext cx="1458925" cy="523220"/>
          </a:xfrm>
          <a:prstGeom prst="rect">
            <a:avLst/>
          </a:prstGeom>
          <a:noFill/>
          <a:ln>
            <a:solidFill>
              <a:schemeClr val="bg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Internal 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192.168.1.0/24</a:t>
            </a:r>
          </a:p>
        </p:txBody>
      </p:sp>
      <p:sp>
        <p:nvSpPr>
          <p:cNvPr id="17" name="TextBox 16">
            <a:extLst>
              <a:ext uri="{FF2B5EF4-FFF2-40B4-BE49-F238E27FC236}">
                <a16:creationId xmlns:a16="http://schemas.microsoft.com/office/drawing/2014/main" id="{F70C8A30-3205-BD47-A57D-CE1FDE8FA7F0}"/>
              </a:ext>
            </a:extLst>
          </p:cNvPr>
          <p:cNvSpPr txBox="1"/>
          <p:nvPr/>
        </p:nvSpPr>
        <p:spPr>
          <a:xfrm>
            <a:off x="6486850" y="4065695"/>
            <a:ext cx="1463040" cy="523220"/>
          </a:xfrm>
          <a:prstGeom prst="rect">
            <a:avLst/>
          </a:prstGeom>
          <a:noFill/>
          <a:ln>
            <a:solidFill>
              <a:schemeClr val="bg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Internet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12.8.1.5/32</a:t>
            </a:r>
          </a:p>
        </p:txBody>
      </p:sp>
      <p:sp>
        <p:nvSpPr>
          <p:cNvPr id="18" name="TextBox 17">
            <a:extLst>
              <a:ext uri="{FF2B5EF4-FFF2-40B4-BE49-F238E27FC236}">
                <a16:creationId xmlns:a16="http://schemas.microsoft.com/office/drawing/2014/main" id="{7ED1A793-F1C5-0342-B391-F3E7F5850645}"/>
              </a:ext>
            </a:extLst>
          </p:cNvPr>
          <p:cNvSpPr txBox="1"/>
          <p:nvPr/>
        </p:nvSpPr>
        <p:spPr>
          <a:xfrm>
            <a:off x="4345439" y="4922520"/>
            <a:ext cx="77136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Firewall</a:t>
            </a:r>
          </a:p>
        </p:txBody>
      </p:sp>
      <p:pic>
        <p:nvPicPr>
          <p:cNvPr id="19" name="Picture 10" descr="C:\Users\ecoffey\AppData\Local\Temp\Rar$DRa0.295\30029_Device_firewall_default_256.png">
            <a:extLst>
              <a:ext uri="{FF2B5EF4-FFF2-40B4-BE49-F238E27FC236}">
                <a16:creationId xmlns:a16="http://schemas.microsoft.com/office/drawing/2014/main" id="{0152F4CD-0564-DB4D-9397-59491E9BDFA3}"/>
              </a:ext>
            </a:extLst>
          </p:cNvPr>
          <p:cNvPicPr preferRelativeResize="0">
            <a:picLocks noChangeAspect="1" noChangeArrowheads="1"/>
          </p:cNvPicPr>
          <p:nvPr/>
        </p:nvPicPr>
        <p:blipFill rotWithShape="1">
          <a:blip r:embed="rId3" cstate="print">
            <a:extLst>
              <a:ext uri="{28A0092B-C50C-407E-A947-70E740481C1C}">
                <a14:useLocalDpi xmlns:a14="http://schemas.microsoft.com/office/drawing/2010/main" val="0"/>
              </a:ext>
            </a:extLst>
          </a:blip>
          <a:srcRect l="18793" t="8236" r="18735" b="7201"/>
          <a:stretch/>
        </p:blipFill>
        <p:spPr bwMode="auto">
          <a:xfrm>
            <a:off x="4265776" y="3733800"/>
            <a:ext cx="930692" cy="1188720"/>
          </a:xfrm>
          <a:prstGeom prst="rect">
            <a:avLst/>
          </a:prstGeom>
          <a:noFill/>
          <a:effectLst>
            <a:outerShdw blurRad="50800" dist="76200" dir="5400000" rotWithShape="0">
              <a:prstClr val="black">
                <a:alpha val="5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2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5472381" cy="5334000"/>
          </a:xfrm>
        </p:spPr>
        <p:txBody>
          <a:bodyPr/>
          <a:lstStyle/>
          <a:p>
            <a:r>
              <a:rPr lang="en-US" dirty="0"/>
              <a:t>Network Segmentation</a:t>
            </a:r>
          </a:p>
          <a:p>
            <a:pPr lvl="1"/>
            <a:r>
              <a:rPr lang="en-US" b="0" dirty="0"/>
              <a:t>East-west traffic</a:t>
            </a:r>
          </a:p>
          <a:p>
            <a:pPr lvl="2"/>
            <a:r>
              <a:rPr lang="en-US" sz="1700" b="0" dirty="0"/>
              <a:t>Traffic flows within a data center</a:t>
            </a:r>
          </a:p>
          <a:p>
            <a:pPr lvl="2"/>
            <a:r>
              <a:rPr lang="en-US" sz="1700" b="0" dirty="0"/>
              <a:t>Important to know where traffic starts and ends</a:t>
            </a:r>
          </a:p>
          <a:p>
            <a:pPr lvl="2"/>
            <a:r>
              <a:rPr lang="en-US" sz="1700" b="0" dirty="0"/>
              <a:t>East-west</a:t>
            </a:r>
          </a:p>
          <a:p>
            <a:pPr lvl="3"/>
            <a:r>
              <a:rPr lang="en-US" sz="1600" b="0" dirty="0"/>
              <a:t>Traffic between devices in the same data center</a:t>
            </a:r>
          </a:p>
          <a:p>
            <a:pPr lvl="3"/>
            <a:r>
              <a:rPr lang="en-US" sz="1600" b="0" dirty="0"/>
              <a:t>Relatively fast response times</a:t>
            </a:r>
          </a:p>
          <a:p>
            <a:pPr lvl="1"/>
            <a:r>
              <a:rPr lang="en-US" b="0" dirty="0"/>
              <a:t>North-south traffic</a:t>
            </a:r>
          </a:p>
          <a:p>
            <a:pPr lvl="2"/>
            <a:r>
              <a:rPr lang="en-US" sz="1700" b="0" dirty="0"/>
              <a:t>Ingress/egress to an outside device</a:t>
            </a:r>
          </a:p>
          <a:p>
            <a:pPr lvl="2"/>
            <a:r>
              <a:rPr lang="en-US" sz="1700" b="0" dirty="0"/>
              <a:t>A different security posture than east-west traffic</a:t>
            </a:r>
          </a:p>
          <a:p>
            <a:endParaRPr lang="en-US" dirty="0"/>
          </a:p>
        </p:txBody>
      </p:sp>
      <p:sp>
        <p:nvSpPr>
          <p:cNvPr id="55" name="Title 54"/>
          <p:cNvSpPr>
            <a:spLocks noGrp="1"/>
          </p:cNvSpPr>
          <p:nvPr>
            <p:ph type="title"/>
          </p:nvPr>
        </p:nvSpPr>
        <p:spPr/>
        <p:txBody>
          <a:bodyPr/>
          <a:lstStyle/>
          <a:p>
            <a:r>
              <a:rPr lang="en-US" dirty="0"/>
              <a:t>Given a scenario, implement secure network designs</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13</a:t>
            </a:fld>
            <a:endParaRPr lang="en-US" altLang="en-US" dirty="0"/>
          </a:p>
        </p:txBody>
      </p:sp>
      <p:pic>
        <p:nvPicPr>
          <p:cNvPr id="5" name="Picture 10" descr="C:\Users\ecoffey\AppData\Local\Temp\Rar$DRa0.608\30080_Device_switch_default_25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22" t="29308" r="5351" b="30093"/>
          <a:stretch/>
        </p:blipFill>
        <p:spPr bwMode="auto">
          <a:xfrm>
            <a:off x="6173420" y="3361701"/>
            <a:ext cx="547023" cy="2480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0" descr="C:\Users\ecoffey\AppData\Local\Temp\Rar$DRa0.608\30080_Device_switch_default_25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22" t="29308" r="5351" b="30093"/>
          <a:stretch/>
        </p:blipFill>
        <p:spPr bwMode="auto">
          <a:xfrm>
            <a:off x="7098837" y="3361701"/>
            <a:ext cx="547023" cy="2480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10" descr="C:\Users\ecoffey\AppData\Local\Temp\Rar$DRa0.608\30080_Device_switch_default_25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22" t="29308" r="5351" b="30093"/>
          <a:stretch/>
        </p:blipFill>
        <p:spPr bwMode="auto">
          <a:xfrm>
            <a:off x="8024254" y="3361701"/>
            <a:ext cx="547023" cy="2480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Content Placeholder 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173420" y="4051727"/>
            <a:ext cx="548640" cy="548640"/>
          </a:xfrm>
          <a:prstGeom prst="rect">
            <a:avLst/>
          </a:prstGeom>
          <a:effectLst>
            <a:outerShdw blurRad="50800" dist="76200" dir="5400000" rotWithShape="0">
              <a:prstClr val="black">
                <a:alpha val="50000"/>
              </a:prstClr>
            </a:outerShdw>
          </a:effectLst>
        </p:spPr>
      </p:pic>
      <p:pic>
        <p:nvPicPr>
          <p:cNvPr id="9" name="Picture 8"/>
          <p:cNvPicPr preferRelativeResize="0">
            <a:picLocks/>
          </p:cNvPicPr>
          <p:nvPr/>
        </p:nvPicPr>
        <p:blipFill>
          <a:blip r:embed="rId5"/>
          <a:stretch>
            <a:fillRect/>
          </a:stretch>
        </p:blipFill>
        <p:spPr>
          <a:xfrm>
            <a:off x="7097220" y="4051727"/>
            <a:ext cx="548640" cy="548640"/>
          </a:xfrm>
          <a:prstGeom prst="rect">
            <a:avLst/>
          </a:prstGeom>
        </p:spPr>
      </p:pic>
      <p:pic>
        <p:nvPicPr>
          <p:cNvPr id="10" name="Content Placeholder 2"/>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7977725" y="4058290"/>
            <a:ext cx="640080" cy="548640"/>
          </a:xfrm>
          <a:prstGeom prst="rect">
            <a:avLst/>
          </a:prstGeom>
          <a:effectLst>
            <a:outerShdw blurRad="50800" dist="76200" dir="5400000" rotWithShape="0">
              <a:prstClr val="black">
                <a:alpha val="50000"/>
              </a:prstClr>
            </a:outerShdw>
          </a:effectLst>
        </p:spPr>
      </p:pic>
      <p:pic>
        <p:nvPicPr>
          <p:cNvPr id="11" name="Content Placeholder 5"/>
          <p:cNvPicPr>
            <a:picLocks noChangeAspect="1"/>
          </p:cNvPicPr>
          <p:nvPr/>
        </p:nvPicPr>
        <p:blipFill>
          <a:blip r:embed="rId7"/>
          <a:stretch>
            <a:fillRect/>
          </a:stretch>
        </p:blipFill>
        <p:spPr>
          <a:xfrm>
            <a:off x="6626795" y="2284943"/>
            <a:ext cx="470425" cy="274320"/>
          </a:xfrm>
          <a:prstGeom prst="rect">
            <a:avLst/>
          </a:prstGeom>
        </p:spPr>
      </p:pic>
      <p:pic>
        <p:nvPicPr>
          <p:cNvPr id="12" name="Content Placeholder 5"/>
          <p:cNvPicPr>
            <a:picLocks noChangeAspect="1"/>
          </p:cNvPicPr>
          <p:nvPr/>
        </p:nvPicPr>
        <p:blipFill>
          <a:blip r:embed="rId7"/>
          <a:stretch>
            <a:fillRect/>
          </a:stretch>
        </p:blipFill>
        <p:spPr>
          <a:xfrm>
            <a:off x="7636134" y="2284943"/>
            <a:ext cx="470425" cy="274320"/>
          </a:xfrm>
          <a:prstGeom prst="rect">
            <a:avLst/>
          </a:prstGeom>
        </p:spPr>
      </p:pic>
      <p:cxnSp>
        <p:nvCxnSpPr>
          <p:cNvPr id="14" name="Straight Arrow Connector 6"/>
          <p:cNvCxnSpPr>
            <a:stCxn id="5" idx="0"/>
            <a:endCxn id="11" idx="2"/>
          </p:cNvCxnSpPr>
          <p:nvPr/>
        </p:nvCxnSpPr>
        <p:spPr>
          <a:xfrm flipV="1">
            <a:off x="6446932" y="2559263"/>
            <a:ext cx="415076"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7" name="Straight Arrow Connector 6"/>
          <p:cNvCxnSpPr>
            <a:stCxn id="11" idx="2"/>
            <a:endCxn id="6" idx="0"/>
          </p:cNvCxnSpPr>
          <p:nvPr/>
        </p:nvCxnSpPr>
        <p:spPr>
          <a:xfrm>
            <a:off x="6862008" y="2559263"/>
            <a:ext cx="510341"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0" name="Straight Arrow Connector 6"/>
          <p:cNvCxnSpPr>
            <a:stCxn id="11" idx="2"/>
            <a:endCxn id="7" idx="0"/>
          </p:cNvCxnSpPr>
          <p:nvPr/>
        </p:nvCxnSpPr>
        <p:spPr>
          <a:xfrm>
            <a:off x="6862008" y="2559263"/>
            <a:ext cx="1435758"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3" name="Straight Arrow Connector 6"/>
          <p:cNvCxnSpPr>
            <a:stCxn id="5" idx="0"/>
            <a:endCxn id="12" idx="2"/>
          </p:cNvCxnSpPr>
          <p:nvPr/>
        </p:nvCxnSpPr>
        <p:spPr>
          <a:xfrm flipV="1">
            <a:off x="6446932" y="2559263"/>
            <a:ext cx="1424415"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6" name="Straight Arrow Connector 6"/>
          <p:cNvCxnSpPr>
            <a:stCxn id="6" idx="0"/>
            <a:endCxn id="12" idx="2"/>
          </p:cNvCxnSpPr>
          <p:nvPr/>
        </p:nvCxnSpPr>
        <p:spPr>
          <a:xfrm flipV="1">
            <a:off x="7372349" y="2559263"/>
            <a:ext cx="498998"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9" name="Straight Arrow Connector 6"/>
          <p:cNvCxnSpPr>
            <a:stCxn id="7" idx="0"/>
            <a:endCxn id="12" idx="2"/>
          </p:cNvCxnSpPr>
          <p:nvPr/>
        </p:nvCxnSpPr>
        <p:spPr>
          <a:xfrm flipH="1" flipV="1">
            <a:off x="7871347" y="2559263"/>
            <a:ext cx="426419" cy="802438"/>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2" name="Straight Arrow Connector 6"/>
          <p:cNvCxnSpPr>
            <a:stCxn id="8" idx="0"/>
            <a:endCxn id="5" idx="2"/>
          </p:cNvCxnSpPr>
          <p:nvPr/>
        </p:nvCxnSpPr>
        <p:spPr>
          <a:xfrm flipH="1" flipV="1">
            <a:off x="6446932" y="3609767"/>
            <a:ext cx="808" cy="441960"/>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5" name="Straight Arrow Connector 6"/>
          <p:cNvCxnSpPr>
            <a:stCxn id="9" idx="0"/>
            <a:endCxn id="6" idx="2"/>
          </p:cNvCxnSpPr>
          <p:nvPr/>
        </p:nvCxnSpPr>
        <p:spPr>
          <a:xfrm flipV="1">
            <a:off x="7371540" y="3609767"/>
            <a:ext cx="809" cy="441960"/>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8" name="Straight Arrow Connector 6"/>
          <p:cNvCxnSpPr>
            <a:stCxn id="10" idx="0"/>
            <a:endCxn id="7" idx="2"/>
          </p:cNvCxnSpPr>
          <p:nvPr/>
        </p:nvCxnSpPr>
        <p:spPr>
          <a:xfrm flipV="1">
            <a:off x="8297765" y="3609767"/>
            <a:ext cx="1" cy="448523"/>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8"/>
          <a:srcRect r="4999"/>
          <a:stretch/>
        </p:blipFill>
        <p:spPr>
          <a:xfrm>
            <a:off x="7047371" y="1686357"/>
            <a:ext cx="648338" cy="365760"/>
          </a:xfrm>
          <a:prstGeom prst="rect">
            <a:avLst/>
          </a:prstGeom>
        </p:spPr>
      </p:pic>
      <p:cxnSp>
        <p:nvCxnSpPr>
          <p:cNvPr id="45" name="Straight Arrow Connector 6"/>
          <p:cNvCxnSpPr>
            <a:stCxn id="11" idx="3"/>
            <a:endCxn id="44" idx="2"/>
          </p:cNvCxnSpPr>
          <p:nvPr/>
        </p:nvCxnSpPr>
        <p:spPr>
          <a:xfrm flipV="1">
            <a:off x="7097220" y="2052117"/>
            <a:ext cx="274320" cy="369986"/>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6" name="Straight Arrow Connector 6"/>
          <p:cNvCxnSpPr>
            <a:stCxn id="12" idx="1"/>
            <a:endCxn id="44" idx="2"/>
          </p:cNvCxnSpPr>
          <p:nvPr/>
        </p:nvCxnSpPr>
        <p:spPr>
          <a:xfrm flipH="1" flipV="1">
            <a:off x="7371540" y="2052117"/>
            <a:ext cx="264594" cy="369986"/>
          </a:xfrm>
          <a:prstGeom prst="straightConnector1">
            <a:avLst/>
          </a:prstGeom>
          <a:ln w="12700">
            <a:solidFill>
              <a:schemeClr val="tx2">
                <a:lumMod val="40000"/>
                <a:lumOff val="60000"/>
              </a:schemeClr>
            </a:solidFill>
            <a:prstDash val="solid"/>
            <a:headEnd type="none" w="med" len="med"/>
            <a:tailEnd type="none" w="med" len="med"/>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1" name="Left-Right Arrow 50"/>
          <p:cNvSpPr/>
          <p:nvPr/>
        </p:nvSpPr>
        <p:spPr bwMode="auto">
          <a:xfrm rot="16200000">
            <a:off x="4325731" y="2960482"/>
            <a:ext cx="2914010" cy="365760"/>
          </a:xfrm>
          <a:prstGeom prst="leftRightArrow">
            <a:avLst/>
          </a:prstGeom>
          <a:blipFill dpi="0" rotWithShape="1">
            <a:blip r:embed="rId9">
              <a:extLst>
                <a:ext uri="{28A0092B-C50C-407E-A947-70E740481C1C}">
                  <a14:useLocalDpi xmlns:a14="http://schemas.microsoft.com/office/drawing/2010/main" val="0"/>
                </a:ext>
              </a:extLst>
            </a:blip>
            <a:srcRect/>
            <a:stretch>
              <a:fillRect/>
            </a:stretch>
          </a:blip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prstClr val="white"/>
                </a:solidFill>
                <a:latin typeface="Calibri" panose="020F0502020204030204" pitchFamily="34" charset="0"/>
                <a:cs typeface="Calibri" panose="020F0502020204030204" pitchFamily="34" charset="0"/>
              </a:rPr>
              <a:t>North-South Traffic</a:t>
            </a:r>
            <a:endPar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2" name="Left-Right Arrow 51"/>
          <p:cNvSpPr/>
          <p:nvPr/>
        </p:nvSpPr>
        <p:spPr bwMode="auto">
          <a:xfrm>
            <a:off x="5914535" y="4737665"/>
            <a:ext cx="2914010" cy="365760"/>
          </a:xfrm>
          <a:prstGeom prst="leftRightArrow">
            <a:avLst/>
          </a:prstGeom>
          <a:blipFill>
            <a:blip r:embed="rId9">
              <a:extLst>
                <a:ext uri="{28A0092B-C50C-407E-A947-70E740481C1C}">
                  <a14:useLocalDpi xmlns:a14="http://schemas.microsoft.com/office/drawing/2010/main" val="0"/>
                </a:ext>
              </a:extLst>
            </a:blip>
            <a:stretch>
              <a:fillRect/>
            </a:stretch>
          </a:blip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r>
              <a:rPr lang="en-US" sz="1200" b="1" dirty="0">
                <a:solidFill>
                  <a:prstClr val="white"/>
                </a:solidFill>
                <a:latin typeface="Calibri" panose="020F0502020204030204" pitchFamily="34" charset="0"/>
                <a:cs typeface="Calibri" panose="020F0502020204030204" pitchFamily="34" charset="0"/>
              </a:rPr>
              <a:t>East-West Traffic</a:t>
            </a:r>
            <a:endParaRPr lang="en-US" sz="1200" b="1"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2437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sz="half" idx="1"/>
          </p:nvPr>
        </p:nvSpPr>
        <p:spPr/>
        <p:txBody>
          <a:bodyPr/>
          <a:lstStyle/>
          <a:p>
            <a:r>
              <a:rPr lang="en-US" i="1" dirty="0"/>
              <a:t>Network segmentation</a:t>
            </a:r>
          </a:p>
          <a:p>
            <a:pPr lvl="1"/>
            <a:r>
              <a:rPr lang="en-US" b="0" i="1" dirty="0"/>
              <a:t>Physical Segmentation (air gap)</a:t>
            </a:r>
          </a:p>
          <a:p>
            <a:pPr lvl="2">
              <a:spcBef>
                <a:spcPts val="600"/>
              </a:spcBef>
            </a:pPr>
            <a:r>
              <a:rPr lang="en-US" sz="1600" b="0" dirty="0"/>
              <a:t>Separate Devices</a:t>
            </a:r>
          </a:p>
          <a:p>
            <a:pPr lvl="2">
              <a:spcBef>
                <a:spcPts val="600"/>
              </a:spcBef>
            </a:pPr>
            <a:r>
              <a:rPr lang="en-US" sz="1600" b="0" dirty="0">
                <a:solidFill>
                  <a:srgbClr val="FFC000"/>
                </a:solidFill>
              </a:rPr>
              <a:t>Devices should be as isolated as possible</a:t>
            </a:r>
          </a:p>
          <a:p>
            <a:pPr lvl="2">
              <a:spcBef>
                <a:spcPts val="600"/>
              </a:spcBef>
            </a:pPr>
            <a:r>
              <a:rPr lang="en-US" sz="1600" b="0" dirty="0"/>
              <a:t>Secure network architecture concept that best protect the other servers if the legacy host were to be exploited</a:t>
            </a:r>
          </a:p>
          <a:p>
            <a:endParaRPr lang="en-US" dirty="0"/>
          </a:p>
        </p:txBody>
      </p:sp>
      <p:sp>
        <p:nvSpPr>
          <p:cNvPr id="21" name="Title 20"/>
          <p:cNvSpPr>
            <a:spLocks noGrp="1"/>
          </p:cNvSpPr>
          <p:nvPr>
            <p:ph type="title"/>
          </p:nvPr>
        </p:nvSpPr>
        <p:spPr/>
        <p:txBody>
          <a:bodyPr/>
          <a:lstStyle/>
          <a:p>
            <a:r>
              <a:rPr lang="en-US" dirty="0"/>
              <a:t>Given a scenario, implement secure network designs</a:t>
            </a:r>
          </a:p>
        </p:txBody>
      </p:sp>
      <p:sp>
        <p:nvSpPr>
          <p:cNvPr id="26" name="Slide Number Placeholder 3"/>
          <p:cNvSpPr>
            <a:spLocks noGrp="1"/>
          </p:cNvSpPr>
          <p:nvPr>
            <p:ph type="sldNum" sz="quarter" idx="4"/>
          </p:nvPr>
        </p:nvSpPr>
        <p:spPr/>
        <p:txBody>
          <a:bodyPr/>
          <a:lstStyle/>
          <a:p>
            <a:fld id="{CF8BF5C1-0C31-4117-9346-26B34DEE768C}" type="slidenum">
              <a:rPr lang="en-US" altLang="en-US" smtClean="0"/>
              <a:pPr/>
              <a:t>14</a:t>
            </a:fld>
            <a:endParaRPr lang="en-US" altLang="en-US" dirty="0"/>
          </a:p>
        </p:txBody>
      </p:sp>
      <p:pic>
        <p:nvPicPr>
          <p:cNvPr id="82" name="Picture 81"/>
          <p:cNvPicPr>
            <a:picLocks noChangeAspect="1"/>
          </p:cNvPicPr>
          <p:nvPr/>
        </p:nvPicPr>
        <p:blipFill>
          <a:blip r:embed="rId3"/>
          <a:stretch>
            <a:fillRect/>
          </a:stretch>
        </p:blipFill>
        <p:spPr>
          <a:xfrm>
            <a:off x="1122652" y="4600996"/>
            <a:ext cx="3383280" cy="478503"/>
          </a:xfrm>
          <a:prstGeom prst="rect">
            <a:avLst/>
          </a:prstGeom>
        </p:spPr>
      </p:pic>
      <p:pic>
        <p:nvPicPr>
          <p:cNvPr id="84" name="Content Placeholder 5"/>
          <p:cNvPicPr>
            <a:picLocks noChangeAspect="1"/>
          </p:cNvPicPr>
          <p:nvPr/>
        </p:nvPicPr>
        <p:blipFill>
          <a:blip r:embed="rId4"/>
          <a:stretch>
            <a:fillRect/>
          </a:stretch>
        </p:blipFill>
        <p:spPr>
          <a:xfrm>
            <a:off x="1330567" y="3560342"/>
            <a:ext cx="796935" cy="640080"/>
          </a:xfrm>
          <a:prstGeom prst="rect">
            <a:avLst/>
          </a:prstGeom>
        </p:spPr>
      </p:pic>
      <p:pic>
        <p:nvPicPr>
          <p:cNvPr id="87" name="Picture 86"/>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3050176" y="5499392"/>
            <a:ext cx="822960" cy="566928"/>
          </a:xfrm>
          <a:prstGeom prst="rect">
            <a:avLst/>
          </a:prstGeom>
        </p:spPr>
      </p:pic>
      <p:pic>
        <p:nvPicPr>
          <p:cNvPr id="90" name="Content Placeholder 5"/>
          <p:cNvPicPr>
            <a:picLocks noChangeAspect="1"/>
          </p:cNvPicPr>
          <p:nvPr/>
        </p:nvPicPr>
        <p:blipFill>
          <a:blip r:embed="rId4"/>
          <a:stretch>
            <a:fillRect/>
          </a:stretch>
        </p:blipFill>
        <p:spPr>
          <a:xfrm>
            <a:off x="1330567" y="5462711"/>
            <a:ext cx="796935" cy="640080"/>
          </a:xfrm>
          <a:prstGeom prst="rect">
            <a:avLst/>
          </a:prstGeom>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9817" y="3577704"/>
            <a:ext cx="663679" cy="640080"/>
          </a:xfrm>
          <a:prstGeom prst="rect">
            <a:avLst/>
          </a:prstGeom>
        </p:spPr>
      </p:pic>
      <p:sp>
        <p:nvSpPr>
          <p:cNvPr id="93" name="TextBox 92"/>
          <p:cNvSpPr txBox="1"/>
          <p:nvPr/>
        </p:nvSpPr>
        <p:spPr>
          <a:xfrm>
            <a:off x="1684470" y="4390194"/>
            <a:ext cx="973343" cy="261610"/>
          </a:xfrm>
          <a:prstGeom prst="rect">
            <a:avLst/>
          </a:prstGeom>
          <a:noFill/>
        </p:spPr>
        <p:txBody>
          <a:bodyPr wrap="none" rtlCol="0">
            <a:spAutoFit/>
          </a:bodyPr>
          <a:lstStyle/>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VOIP services</a:t>
            </a:r>
          </a:p>
        </p:txBody>
      </p:sp>
      <p:sp>
        <p:nvSpPr>
          <p:cNvPr id="94" name="TextBox 93"/>
          <p:cNvSpPr txBox="1"/>
          <p:nvPr/>
        </p:nvSpPr>
        <p:spPr>
          <a:xfrm>
            <a:off x="3494445" y="4380643"/>
            <a:ext cx="1098378" cy="938719"/>
          </a:xfrm>
          <a:prstGeom prst="rect">
            <a:avLst/>
          </a:prstGeom>
          <a:noFill/>
        </p:spPr>
        <p:txBody>
          <a:bodyPr wrap="none" rtlCol="0">
            <a:spAutoFit/>
          </a:bodyPr>
          <a:lstStyle/>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Computers </a:t>
            </a: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Printer Services</a:t>
            </a:r>
          </a:p>
        </p:txBody>
      </p:sp>
      <p:pic>
        <p:nvPicPr>
          <p:cNvPr id="118" name="Picture 117"/>
          <p:cNvPicPr>
            <a:picLocks noChangeAspect="1"/>
          </p:cNvPicPr>
          <p:nvPr/>
        </p:nvPicPr>
        <p:blipFill>
          <a:blip r:embed="rId3"/>
          <a:stretch>
            <a:fillRect/>
          </a:stretch>
        </p:blipFill>
        <p:spPr>
          <a:xfrm>
            <a:off x="4762409" y="4600996"/>
            <a:ext cx="3383280" cy="478503"/>
          </a:xfrm>
          <a:prstGeom prst="rect">
            <a:avLst/>
          </a:prstGeom>
        </p:spPr>
      </p:pic>
      <p:sp>
        <p:nvSpPr>
          <p:cNvPr id="130" name="TextBox 129"/>
          <p:cNvSpPr txBox="1"/>
          <p:nvPr/>
        </p:nvSpPr>
        <p:spPr>
          <a:xfrm>
            <a:off x="5699877" y="4375916"/>
            <a:ext cx="1088760" cy="261610"/>
          </a:xfrm>
          <a:prstGeom prst="rect">
            <a:avLst/>
          </a:prstGeom>
          <a:noFill/>
        </p:spPr>
        <p:txBody>
          <a:bodyPr wrap="none" rtlCol="0">
            <a:spAutoFit/>
          </a:bodyPr>
          <a:lstStyle/>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Legacy Devices </a:t>
            </a:r>
          </a:p>
        </p:txBody>
      </p:sp>
      <p:pic>
        <p:nvPicPr>
          <p:cNvPr id="132" name="Picture 131"/>
          <p:cNvPicPr>
            <a:picLocks noChangeAspect="1"/>
          </p:cNvPicPr>
          <p:nvPr/>
        </p:nvPicPr>
        <p:blipFill rotWithShape="1">
          <a:blip r:embed="rId7">
            <a:extLst>
              <a:ext uri="{BEBA8EAE-BF5A-486C-A8C5-ECC9F3942E4B}">
                <a14:imgProps xmlns:a14="http://schemas.microsoft.com/office/drawing/2010/main">
                  <a14:imgLayer r:embed="rId8">
                    <a14:imgEffect>
                      <a14:backgroundRemoval t="4356" b="100000" l="0" r="100000"/>
                    </a14:imgEffect>
                  </a14:imgLayer>
                </a14:imgProps>
              </a:ext>
            </a:extLst>
          </a:blip>
          <a:srcRect t="5181" b="3356"/>
          <a:stretch/>
        </p:blipFill>
        <p:spPr>
          <a:xfrm>
            <a:off x="6636474" y="3681088"/>
            <a:ext cx="933095" cy="640080"/>
          </a:xfrm>
          <a:prstGeom prst="rect">
            <a:avLst/>
          </a:prstGeom>
        </p:spPr>
      </p:pic>
      <p:pic>
        <p:nvPicPr>
          <p:cNvPr id="145" name="Picture 144"/>
          <p:cNvPicPr>
            <a:picLocks noChangeAspect="1"/>
          </p:cNvPicPr>
          <p:nvPr/>
        </p:nvPicPr>
        <p:blipFill>
          <a:blip r:embed="rId9"/>
          <a:stretch>
            <a:fillRect/>
          </a:stretch>
        </p:blipFill>
        <p:spPr>
          <a:xfrm>
            <a:off x="4969810" y="5462816"/>
            <a:ext cx="813334" cy="640080"/>
          </a:xfrm>
          <a:prstGeom prst="rect">
            <a:avLst/>
          </a:prstGeom>
        </p:spPr>
      </p:pic>
      <p:cxnSp>
        <p:nvCxnSpPr>
          <p:cNvPr id="46" name="Straight Arrow Connector 45"/>
          <p:cNvCxnSpPr>
            <a:stCxn id="48" idx="2"/>
            <a:endCxn id="47" idx="2"/>
          </p:cNvCxnSpPr>
          <p:nvPr/>
        </p:nvCxnSpPr>
        <p:spPr>
          <a:xfrm flipV="1">
            <a:off x="5361252" y="5079499"/>
            <a:ext cx="0" cy="275713"/>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0"/>
          <a:stretch>
            <a:fillRect/>
          </a:stretch>
        </p:blipFill>
        <p:spPr>
          <a:xfrm>
            <a:off x="5315532" y="4898949"/>
            <a:ext cx="91440" cy="180550"/>
          </a:xfrm>
          <a:prstGeom prst="rect">
            <a:avLst/>
          </a:prstGeom>
        </p:spPr>
      </p:pic>
      <p:pic>
        <p:nvPicPr>
          <p:cNvPr id="48" name="Picture 47"/>
          <p:cNvPicPr>
            <a:picLocks noChangeAspect="1"/>
          </p:cNvPicPr>
          <p:nvPr/>
        </p:nvPicPr>
        <p:blipFill>
          <a:blip r:embed="rId10"/>
          <a:stretch>
            <a:fillRect/>
          </a:stretch>
        </p:blipFill>
        <p:spPr>
          <a:xfrm rot="10800000">
            <a:off x="5315532" y="5355212"/>
            <a:ext cx="91440" cy="180550"/>
          </a:xfrm>
          <a:prstGeom prst="rect">
            <a:avLst/>
          </a:prstGeom>
        </p:spPr>
      </p:pic>
      <p:cxnSp>
        <p:nvCxnSpPr>
          <p:cNvPr id="61" name="Straight Arrow Connector 60"/>
          <p:cNvCxnSpPr>
            <a:stCxn id="63" idx="2"/>
            <a:endCxn id="62" idx="2"/>
          </p:cNvCxnSpPr>
          <p:nvPr/>
        </p:nvCxnSpPr>
        <p:spPr>
          <a:xfrm flipH="1" flipV="1">
            <a:off x="7101756" y="4450075"/>
            <a:ext cx="1" cy="201729"/>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10"/>
          <a:stretch>
            <a:fillRect/>
          </a:stretch>
        </p:blipFill>
        <p:spPr>
          <a:xfrm>
            <a:off x="7056036" y="4269525"/>
            <a:ext cx="91440" cy="180550"/>
          </a:xfrm>
          <a:prstGeom prst="rect">
            <a:avLst/>
          </a:prstGeom>
        </p:spPr>
      </p:pic>
      <p:pic>
        <p:nvPicPr>
          <p:cNvPr id="63" name="Picture 62"/>
          <p:cNvPicPr>
            <a:picLocks noChangeAspect="1"/>
          </p:cNvPicPr>
          <p:nvPr/>
        </p:nvPicPr>
        <p:blipFill>
          <a:blip r:embed="rId10"/>
          <a:stretch>
            <a:fillRect/>
          </a:stretch>
        </p:blipFill>
        <p:spPr>
          <a:xfrm rot="10800000">
            <a:off x="7056037" y="4651804"/>
            <a:ext cx="91440" cy="180550"/>
          </a:xfrm>
          <a:prstGeom prst="rect">
            <a:avLst/>
          </a:prstGeom>
        </p:spPr>
      </p:pic>
      <p:cxnSp>
        <p:nvCxnSpPr>
          <p:cNvPr id="64" name="Straight Arrow Connector 63"/>
          <p:cNvCxnSpPr>
            <a:stCxn id="66" idx="2"/>
            <a:endCxn id="65" idx="2"/>
          </p:cNvCxnSpPr>
          <p:nvPr/>
        </p:nvCxnSpPr>
        <p:spPr>
          <a:xfrm flipH="1" flipV="1">
            <a:off x="1735496" y="4337997"/>
            <a:ext cx="1" cy="277598"/>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10"/>
          <a:stretch>
            <a:fillRect/>
          </a:stretch>
        </p:blipFill>
        <p:spPr>
          <a:xfrm>
            <a:off x="1689776" y="4157447"/>
            <a:ext cx="91440" cy="180550"/>
          </a:xfrm>
          <a:prstGeom prst="rect">
            <a:avLst/>
          </a:prstGeom>
        </p:spPr>
      </p:pic>
      <p:pic>
        <p:nvPicPr>
          <p:cNvPr id="66" name="Picture 65"/>
          <p:cNvPicPr>
            <a:picLocks noChangeAspect="1"/>
          </p:cNvPicPr>
          <p:nvPr/>
        </p:nvPicPr>
        <p:blipFill>
          <a:blip r:embed="rId10"/>
          <a:stretch>
            <a:fillRect/>
          </a:stretch>
        </p:blipFill>
        <p:spPr>
          <a:xfrm rot="10800000">
            <a:off x="1689777" y="4615595"/>
            <a:ext cx="91440" cy="180550"/>
          </a:xfrm>
          <a:prstGeom prst="rect">
            <a:avLst/>
          </a:prstGeom>
        </p:spPr>
      </p:pic>
      <p:cxnSp>
        <p:nvCxnSpPr>
          <p:cNvPr id="68" name="Straight Arrow Connector 67"/>
          <p:cNvCxnSpPr>
            <a:stCxn id="70" idx="2"/>
            <a:endCxn id="69" idx="2"/>
          </p:cNvCxnSpPr>
          <p:nvPr/>
        </p:nvCxnSpPr>
        <p:spPr>
          <a:xfrm flipH="1" flipV="1">
            <a:off x="1735496" y="5079499"/>
            <a:ext cx="1" cy="277598"/>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10"/>
          <a:stretch>
            <a:fillRect/>
          </a:stretch>
        </p:blipFill>
        <p:spPr>
          <a:xfrm>
            <a:off x="1689776" y="4898949"/>
            <a:ext cx="91440" cy="180550"/>
          </a:xfrm>
          <a:prstGeom prst="rect">
            <a:avLst/>
          </a:prstGeom>
        </p:spPr>
      </p:pic>
      <p:pic>
        <p:nvPicPr>
          <p:cNvPr id="70" name="Picture 69"/>
          <p:cNvPicPr>
            <a:picLocks noChangeAspect="1"/>
          </p:cNvPicPr>
          <p:nvPr/>
        </p:nvPicPr>
        <p:blipFill>
          <a:blip r:embed="rId10"/>
          <a:stretch>
            <a:fillRect/>
          </a:stretch>
        </p:blipFill>
        <p:spPr>
          <a:xfrm rot="10800000">
            <a:off x="1689777" y="5357097"/>
            <a:ext cx="91440" cy="180550"/>
          </a:xfrm>
          <a:prstGeom prst="rect">
            <a:avLst/>
          </a:prstGeom>
        </p:spPr>
      </p:pic>
      <p:cxnSp>
        <p:nvCxnSpPr>
          <p:cNvPr id="71" name="Straight Arrow Connector 70"/>
          <p:cNvCxnSpPr>
            <a:stCxn id="73" idx="2"/>
            <a:endCxn id="72" idx="2"/>
          </p:cNvCxnSpPr>
          <p:nvPr/>
        </p:nvCxnSpPr>
        <p:spPr>
          <a:xfrm flipH="1" flipV="1">
            <a:off x="3468705" y="4338372"/>
            <a:ext cx="1" cy="277598"/>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0"/>
          <a:stretch>
            <a:fillRect/>
          </a:stretch>
        </p:blipFill>
        <p:spPr>
          <a:xfrm>
            <a:off x="3422985" y="4157822"/>
            <a:ext cx="91440" cy="180550"/>
          </a:xfrm>
          <a:prstGeom prst="rect">
            <a:avLst/>
          </a:prstGeom>
        </p:spPr>
      </p:pic>
      <p:pic>
        <p:nvPicPr>
          <p:cNvPr id="73" name="Picture 72"/>
          <p:cNvPicPr>
            <a:picLocks noChangeAspect="1"/>
          </p:cNvPicPr>
          <p:nvPr/>
        </p:nvPicPr>
        <p:blipFill>
          <a:blip r:embed="rId10"/>
          <a:stretch>
            <a:fillRect/>
          </a:stretch>
        </p:blipFill>
        <p:spPr>
          <a:xfrm rot="10800000">
            <a:off x="3422986" y="4615970"/>
            <a:ext cx="91440" cy="180550"/>
          </a:xfrm>
          <a:prstGeom prst="rect">
            <a:avLst/>
          </a:prstGeom>
        </p:spPr>
      </p:pic>
      <p:cxnSp>
        <p:nvCxnSpPr>
          <p:cNvPr id="74" name="Straight Arrow Connector 73"/>
          <p:cNvCxnSpPr>
            <a:stCxn id="76" idx="2"/>
            <a:endCxn id="75" idx="2"/>
          </p:cNvCxnSpPr>
          <p:nvPr/>
        </p:nvCxnSpPr>
        <p:spPr>
          <a:xfrm flipH="1" flipV="1">
            <a:off x="3460508" y="5077614"/>
            <a:ext cx="1" cy="277598"/>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10"/>
          <a:stretch>
            <a:fillRect/>
          </a:stretch>
        </p:blipFill>
        <p:spPr>
          <a:xfrm>
            <a:off x="3414788" y="4897064"/>
            <a:ext cx="91440" cy="180550"/>
          </a:xfrm>
          <a:prstGeom prst="rect">
            <a:avLst/>
          </a:prstGeom>
        </p:spPr>
      </p:pic>
      <p:pic>
        <p:nvPicPr>
          <p:cNvPr id="76" name="Picture 75"/>
          <p:cNvPicPr>
            <a:picLocks noChangeAspect="1"/>
          </p:cNvPicPr>
          <p:nvPr/>
        </p:nvPicPr>
        <p:blipFill>
          <a:blip r:embed="rId10"/>
          <a:stretch>
            <a:fillRect/>
          </a:stretch>
        </p:blipFill>
        <p:spPr>
          <a:xfrm rot="10800000">
            <a:off x="3414789" y="5355212"/>
            <a:ext cx="91440" cy="180550"/>
          </a:xfrm>
          <a:prstGeom prst="rect">
            <a:avLst/>
          </a:prstGeom>
        </p:spPr>
      </p:pic>
    </p:spTree>
    <p:extLst>
      <p:ext uri="{BB962C8B-B14F-4D97-AF65-F5344CB8AC3E}">
        <p14:creationId xmlns:p14="http://schemas.microsoft.com/office/powerpoint/2010/main" val="217886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a:spcBef>
                <a:spcPts val="600"/>
              </a:spcBef>
            </a:pPr>
            <a:r>
              <a:rPr lang="en-US" dirty="0"/>
              <a:t>Network segmentation</a:t>
            </a:r>
          </a:p>
          <a:p>
            <a:pPr lvl="1">
              <a:spcBef>
                <a:spcPts val="600"/>
              </a:spcBef>
            </a:pPr>
            <a:r>
              <a:rPr lang="en-US" b="0" dirty="0"/>
              <a:t>Virtual Local Area Network (VLAN)</a:t>
            </a:r>
          </a:p>
          <a:p>
            <a:pPr lvl="2">
              <a:spcBef>
                <a:spcPts val="600"/>
              </a:spcBef>
            </a:pPr>
            <a:r>
              <a:rPr lang="en-US" b="0" dirty="0"/>
              <a:t>Logically separates instead of physically</a:t>
            </a:r>
          </a:p>
          <a:p>
            <a:pPr lvl="3">
              <a:spcBef>
                <a:spcPts val="600"/>
              </a:spcBef>
            </a:pPr>
            <a:r>
              <a:rPr lang="en-US" sz="1600" b="0" dirty="0"/>
              <a:t>Devices should be able to communicate between VLANs without Layer 3 device (Router)</a:t>
            </a:r>
          </a:p>
          <a:p>
            <a:pPr lvl="3">
              <a:spcBef>
                <a:spcPts val="600"/>
              </a:spcBef>
            </a:pPr>
            <a:r>
              <a:rPr lang="en-US" sz="1600" b="0" dirty="0"/>
              <a:t>Use to separate Voice and data networks  Example: (VOIP from Printers)</a:t>
            </a:r>
          </a:p>
        </p:txBody>
      </p:sp>
      <p:sp>
        <p:nvSpPr>
          <p:cNvPr id="3" name="Title 2"/>
          <p:cNvSpPr>
            <a:spLocks noGrp="1"/>
          </p:cNvSpPr>
          <p:nvPr>
            <p:ph type="title"/>
          </p:nvPr>
        </p:nvSpPr>
        <p:spPr/>
        <p:txBody>
          <a:bodyPr/>
          <a:lstStyle/>
          <a:p>
            <a:r>
              <a:rPr lang="en-US" dirty="0"/>
              <a:t>Given a scenario, implement secure network designs</a:t>
            </a:r>
          </a:p>
        </p:txBody>
      </p:sp>
      <p:sp>
        <p:nvSpPr>
          <p:cNvPr id="20" name="Slide Number Placeholder 3"/>
          <p:cNvSpPr>
            <a:spLocks noGrp="1"/>
          </p:cNvSpPr>
          <p:nvPr>
            <p:ph type="sldNum" sz="quarter" idx="4"/>
          </p:nvPr>
        </p:nvSpPr>
        <p:spPr/>
        <p:txBody>
          <a:bodyPr/>
          <a:lstStyle/>
          <a:p>
            <a:fld id="{CF8BF5C1-0C31-4117-9346-26B34DEE768C}" type="slidenum">
              <a:rPr lang="en-US" altLang="en-US" smtClean="0"/>
              <a:pPr/>
              <a:t>15</a:t>
            </a:fld>
            <a:endParaRPr lang="en-US" altLang="en-US" dirty="0"/>
          </a:p>
        </p:txBody>
      </p:sp>
      <p:pic>
        <p:nvPicPr>
          <p:cNvPr id="8" name="Picture 7"/>
          <p:cNvPicPr>
            <a:picLocks noChangeAspect="1"/>
          </p:cNvPicPr>
          <p:nvPr/>
        </p:nvPicPr>
        <p:blipFill>
          <a:blip r:embed="rId3"/>
          <a:stretch>
            <a:fillRect/>
          </a:stretch>
        </p:blipFill>
        <p:spPr>
          <a:xfrm>
            <a:off x="1950625" y="4316073"/>
            <a:ext cx="5303520" cy="750084"/>
          </a:xfrm>
          <a:prstGeom prst="rect">
            <a:avLst/>
          </a:prstGeom>
        </p:spPr>
      </p:pic>
      <p:pic>
        <p:nvPicPr>
          <p:cNvPr id="10" name="Content Placeholder 5"/>
          <p:cNvPicPr>
            <a:picLocks noChangeAspect="1"/>
          </p:cNvPicPr>
          <p:nvPr/>
        </p:nvPicPr>
        <p:blipFill>
          <a:blip r:embed="rId4"/>
          <a:stretch>
            <a:fillRect/>
          </a:stretch>
        </p:blipFill>
        <p:spPr>
          <a:xfrm>
            <a:off x="2234527" y="3137432"/>
            <a:ext cx="796935" cy="640080"/>
          </a:xfrm>
          <a:prstGeom prst="rect">
            <a:avLst/>
          </a:prstGeom>
        </p:spPr>
      </p:pic>
      <p:pic>
        <p:nvPicPr>
          <p:cNvPr id="13" name="Picture 12"/>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5480170" y="5604718"/>
            <a:ext cx="822960" cy="566928"/>
          </a:xfrm>
          <a:prstGeom prst="rect">
            <a:avLst/>
          </a:prstGeom>
        </p:spPr>
      </p:pic>
      <p:pic>
        <p:nvPicPr>
          <p:cNvPr id="16" name="Content Placeholder 5"/>
          <p:cNvPicPr>
            <a:picLocks noChangeAspect="1"/>
          </p:cNvPicPr>
          <p:nvPr/>
        </p:nvPicPr>
        <p:blipFill>
          <a:blip r:embed="rId4"/>
          <a:stretch>
            <a:fillRect/>
          </a:stretch>
        </p:blipFill>
        <p:spPr>
          <a:xfrm>
            <a:off x="2248012" y="5528104"/>
            <a:ext cx="796935" cy="64008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9811" y="3137432"/>
            <a:ext cx="663679" cy="640080"/>
          </a:xfrm>
          <a:prstGeom prst="rect">
            <a:avLst/>
          </a:prstGeom>
        </p:spPr>
      </p:pic>
      <p:sp>
        <p:nvSpPr>
          <p:cNvPr id="19" name="TextBox 18"/>
          <p:cNvSpPr txBox="1"/>
          <p:nvPr/>
        </p:nvSpPr>
        <p:spPr>
          <a:xfrm>
            <a:off x="2596599" y="4040190"/>
            <a:ext cx="973343" cy="261610"/>
          </a:xfrm>
          <a:prstGeom prst="rect">
            <a:avLst/>
          </a:prstGeom>
          <a:noFill/>
        </p:spPr>
        <p:txBody>
          <a:bodyPr wrap="none" rtlCol="0">
            <a:spAutoFit/>
          </a:bodyPr>
          <a:lstStyle/>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VOIP services</a:t>
            </a:r>
          </a:p>
        </p:txBody>
      </p:sp>
      <p:sp>
        <p:nvSpPr>
          <p:cNvPr id="25" name="TextBox 24"/>
          <p:cNvSpPr txBox="1"/>
          <p:nvPr/>
        </p:nvSpPr>
        <p:spPr>
          <a:xfrm>
            <a:off x="6143480" y="4053040"/>
            <a:ext cx="1098378" cy="1277273"/>
          </a:xfrm>
          <a:prstGeom prst="rect">
            <a:avLst/>
          </a:prstGeom>
          <a:noFill/>
        </p:spPr>
        <p:txBody>
          <a:bodyPr wrap="none" rtlCol="0">
            <a:spAutoFit/>
          </a:bodyPr>
          <a:lstStyle/>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Computers </a:t>
            </a: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sz="1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Printer Services</a:t>
            </a:r>
          </a:p>
        </p:txBody>
      </p:sp>
      <p:sp>
        <p:nvSpPr>
          <p:cNvPr id="21" name="Rectangle 20"/>
          <p:cNvSpPr/>
          <p:nvPr/>
        </p:nvSpPr>
        <p:spPr bwMode="auto">
          <a:xfrm>
            <a:off x="5800960" y="4527252"/>
            <a:ext cx="176733" cy="13799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22" name="Rectangle 21"/>
          <p:cNvSpPr/>
          <p:nvPr/>
        </p:nvSpPr>
        <p:spPr bwMode="auto">
          <a:xfrm>
            <a:off x="5800959" y="4757452"/>
            <a:ext cx="176733" cy="13799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23" name="Rectangle 22"/>
          <p:cNvSpPr/>
          <p:nvPr/>
        </p:nvSpPr>
        <p:spPr bwMode="auto">
          <a:xfrm>
            <a:off x="2550495" y="4532945"/>
            <a:ext cx="176733" cy="13799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24" name="Rectangle 23"/>
          <p:cNvSpPr/>
          <p:nvPr/>
        </p:nvSpPr>
        <p:spPr bwMode="auto">
          <a:xfrm>
            <a:off x="2558114" y="4755461"/>
            <a:ext cx="176733" cy="13799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cxnSp>
        <p:nvCxnSpPr>
          <p:cNvPr id="9" name="Straight Arrow Connector 8"/>
          <p:cNvCxnSpPr>
            <a:stCxn id="38" idx="2"/>
            <a:endCxn id="33" idx="2"/>
          </p:cNvCxnSpPr>
          <p:nvPr/>
        </p:nvCxnSpPr>
        <p:spPr>
          <a:xfrm flipH="1" flipV="1">
            <a:off x="2632994" y="3956053"/>
            <a:ext cx="153" cy="505972"/>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7"/>
          <a:stretch>
            <a:fillRect/>
          </a:stretch>
        </p:blipFill>
        <p:spPr>
          <a:xfrm>
            <a:off x="2587274" y="3775503"/>
            <a:ext cx="91440" cy="180550"/>
          </a:xfrm>
          <a:prstGeom prst="rect">
            <a:avLst/>
          </a:prstGeom>
        </p:spPr>
      </p:pic>
      <p:pic>
        <p:nvPicPr>
          <p:cNvPr id="38" name="Picture 37"/>
          <p:cNvPicPr>
            <a:picLocks noChangeAspect="1"/>
          </p:cNvPicPr>
          <p:nvPr/>
        </p:nvPicPr>
        <p:blipFill>
          <a:blip r:embed="rId7"/>
          <a:stretch>
            <a:fillRect/>
          </a:stretch>
        </p:blipFill>
        <p:spPr>
          <a:xfrm rot="10800000">
            <a:off x="2587427" y="4462025"/>
            <a:ext cx="91440" cy="180550"/>
          </a:xfrm>
          <a:prstGeom prst="rect">
            <a:avLst/>
          </a:prstGeom>
        </p:spPr>
      </p:pic>
      <p:cxnSp>
        <p:nvCxnSpPr>
          <p:cNvPr id="42" name="Straight Arrow Connector 41"/>
          <p:cNvCxnSpPr>
            <a:stCxn id="44" idx="2"/>
            <a:endCxn id="43" idx="2"/>
          </p:cNvCxnSpPr>
          <p:nvPr/>
        </p:nvCxnSpPr>
        <p:spPr>
          <a:xfrm flipV="1">
            <a:off x="2652844" y="4946653"/>
            <a:ext cx="0" cy="449088"/>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2607124" y="4766103"/>
            <a:ext cx="91440" cy="180550"/>
          </a:xfrm>
          <a:prstGeom prst="rect">
            <a:avLst/>
          </a:prstGeom>
        </p:spPr>
      </p:pic>
      <p:pic>
        <p:nvPicPr>
          <p:cNvPr id="44" name="Picture 43"/>
          <p:cNvPicPr>
            <a:picLocks noChangeAspect="1"/>
          </p:cNvPicPr>
          <p:nvPr/>
        </p:nvPicPr>
        <p:blipFill>
          <a:blip r:embed="rId7"/>
          <a:stretch>
            <a:fillRect/>
          </a:stretch>
        </p:blipFill>
        <p:spPr>
          <a:xfrm rot="10800000">
            <a:off x="2607124" y="5395741"/>
            <a:ext cx="91440" cy="180550"/>
          </a:xfrm>
          <a:prstGeom prst="rect">
            <a:avLst/>
          </a:prstGeom>
        </p:spPr>
      </p:pic>
      <p:cxnSp>
        <p:nvCxnSpPr>
          <p:cNvPr id="46" name="Straight Arrow Connector 45"/>
          <p:cNvCxnSpPr>
            <a:stCxn id="48" idx="2"/>
            <a:endCxn id="47" idx="2"/>
          </p:cNvCxnSpPr>
          <p:nvPr/>
        </p:nvCxnSpPr>
        <p:spPr>
          <a:xfrm flipH="1" flipV="1">
            <a:off x="5883815" y="3929072"/>
            <a:ext cx="153" cy="505972"/>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7"/>
          <a:stretch>
            <a:fillRect/>
          </a:stretch>
        </p:blipFill>
        <p:spPr>
          <a:xfrm>
            <a:off x="5838095" y="3748522"/>
            <a:ext cx="91440" cy="180550"/>
          </a:xfrm>
          <a:prstGeom prst="rect">
            <a:avLst/>
          </a:prstGeom>
        </p:spPr>
      </p:pic>
      <p:pic>
        <p:nvPicPr>
          <p:cNvPr id="48" name="Picture 47"/>
          <p:cNvPicPr>
            <a:picLocks noChangeAspect="1"/>
          </p:cNvPicPr>
          <p:nvPr/>
        </p:nvPicPr>
        <p:blipFill>
          <a:blip r:embed="rId7"/>
          <a:stretch>
            <a:fillRect/>
          </a:stretch>
        </p:blipFill>
        <p:spPr>
          <a:xfrm rot="10800000">
            <a:off x="5838248" y="4435044"/>
            <a:ext cx="91440" cy="180550"/>
          </a:xfrm>
          <a:prstGeom prst="rect">
            <a:avLst/>
          </a:prstGeom>
        </p:spPr>
      </p:pic>
      <p:cxnSp>
        <p:nvCxnSpPr>
          <p:cNvPr id="49" name="Straight Arrow Connector 48"/>
          <p:cNvCxnSpPr>
            <a:stCxn id="51" idx="2"/>
            <a:endCxn id="50" idx="2"/>
          </p:cNvCxnSpPr>
          <p:nvPr/>
        </p:nvCxnSpPr>
        <p:spPr>
          <a:xfrm flipH="1" flipV="1">
            <a:off x="5893871" y="4940531"/>
            <a:ext cx="153" cy="505972"/>
          </a:xfrm>
          <a:prstGeom prst="straightConnector1">
            <a:avLst/>
          </a:prstGeom>
          <a:ln w="28575" cap="rnd" cmpd="sng">
            <a:solidFill>
              <a:srgbClr val="4090CD"/>
            </a:solidFill>
            <a:round/>
            <a:headEnd type="none" w="med" len="med"/>
            <a:tailEnd type="non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7"/>
          <a:stretch>
            <a:fillRect/>
          </a:stretch>
        </p:blipFill>
        <p:spPr>
          <a:xfrm>
            <a:off x="5848151" y="4759981"/>
            <a:ext cx="91440" cy="180550"/>
          </a:xfrm>
          <a:prstGeom prst="rect">
            <a:avLst/>
          </a:prstGeom>
        </p:spPr>
      </p:pic>
      <p:pic>
        <p:nvPicPr>
          <p:cNvPr id="51" name="Picture 50"/>
          <p:cNvPicPr>
            <a:picLocks noChangeAspect="1"/>
          </p:cNvPicPr>
          <p:nvPr/>
        </p:nvPicPr>
        <p:blipFill>
          <a:blip r:embed="rId7"/>
          <a:stretch>
            <a:fillRect/>
          </a:stretch>
        </p:blipFill>
        <p:spPr>
          <a:xfrm rot="10800000">
            <a:off x="5848304" y="5446503"/>
            <a:ext cx="91440" cy="180550"/>
          </a:xfrm>
          <a:prstGeom prst="rect">
            <a:avLst/>
          </a:prstGeom>
        </p:spPr>
      </p:pic>
    </p:spTree>
    <p:extLst>
      <p:ext uri="{BB962C8B-B14F-4D97-AF65-F5344CB8AC3E}">
        <p14:creationId xmlns:p14="http://schemas.microsoft.com/office/powerpoint/2010/main" val="300294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320040" indent="-320040">
              <a:buFont typeface="+mj-lt"/>
              <a:buAutoNum type="arabicParenR"/>
            </a:pPr>
            <a:r>
              <a:rPr lang="en-US" sz="2000" dirty="0">
                <a:solidFill>
                  <a:schemeClr val="bg1"/>
                </a:solidFill>
              </a:rPr>
              <a:t>Proxy Servers</a:t>
            </a:r>
          </a:p>
          <a:p>
            <a:pPr marL="320040" indent="-320040">
              <a:buFont typeface="+mj-lt"/>
              <a:buAutoNum type="arabicParenR"/>
            </a:pPr>
            <a:r>
              <a:rPr lang="en-US" sz="2000" dirty="0">
                <a:solidFill>
                  <a:schemeClr val="bg1"/>
                </a:solidFill>
              </a:rPr>
              <a:t>Firewalls</a:t>
            </a:r>
          </a:p>
          <a:p>
            <a:pPr marL="320040" indent="-320040">
              <a:buFont typeface="+mj-lt"/>
              <a:buAutoNum type="arabicParenR"/>
            </a:pPr>
            <a:r>
              <a:rPr lang="en-US" dirty="0">
                <a:solidFill>
                  <a:schemeClr val="bg1"/>
                </a:solidFill>
              </a:rPr>
              <a:t>VPN</a:t>
            </a:r>
            <a:endParaRPr lang="en-US" sz="2000" dirty="0">
              <a:solidFill>
                <a:schemeClr val="bg1"/>
              </a:solidFill>
            </a:endParaRPr>
          </a:p>
          <a:p>
            <a:pPr marL="320040" indent="-320040">
              <a:buFont typeface="+mj-lt"/>
              <a:buAutoNum type="arabicParenR"/>
            </a:pPr>
            <a:r>
              <a:rPr lang="en-US" sz="2000" dirty="0">
                <a:solidFill>
                  <a:schemeClr val="bg1"/>
                </a:solidFill>
              </a:rPr>
              <a:t>Unified Threat Management (UTM)</a:t>
            </a:r>
          </a:p>
        </p:txBody>
      </p:sp>
      <p:sp>
        <p:nvSpPr>
          <p:cNvPr id="2" name="Title 1"/>
          <p:cNvSpPr>
            <a:spLocks noGrp="1"/>
          </p:cNvSpPr>
          <p:nvPr>
            <p:ph type="title"/>
          </p:nvPr>
        </p:nvSpPr>
        <p:spPr/>
        <p:txBody>
          <a:bodyPr>
            <a:normAutofit/>
          </a:bodyPr>
          <a:lstStyle/>
          <a:p>
            <a:r>
              <a:rPr lang="en-US" dirty="0"/>
              <a:t>Install and configure network components to support organizational security</a:t>
            </a:r>
          </a:p>
        </p:txBody>
      </p:sp>
      <p:sp>
        <p:nvSpPr>
          <p:cNvPr id="4" name="Slide Number Placeholder 4">
            <a:extLst>
              <a:ext uri="{FF2B5EF4-FFF2-40B4-BE49-F238E27FC236}">
                <a16:creationId xmlns:a16="http://schemas.microsoft.com/office/drawing/2014/main" id="{7C44AFB3-2D5B-3A41-9F0A-EB75D4B02D73}"/>
              </a:ext>
            </a:extLst>
          </p:cNvPr>
          <p:cNvSpPr>
            <a:spLocks noGrp="1"/>
          </p:cNvSpPr>
          <p:nvPr>
            <p:ph type="sldNum" sz="quarter" idx="4"/>
          </p:nvPr>
        </p:nvSpPr>
        <p:spPr/>
        <p:txBody>
          <a:bodyPr/>
          <a:lstStyle/>
          <a:p>
            <a:pPr defTabSz="457189"/>
            <a:fld id="{B7CF8A19-3A9E-4ABC-B336-2FDDE321C72D}" type="slidenum">
              <a:rPr lang="en-US">
                <a:latin typeface="Open Sans"/>
              </a:rPr>
              <a:pPr defTabSz="457189"/>
              <a:t>16</a:t>
            </a:fld>
            <a:endParaRPr lang="en-US" dirty="0">
              <a:latin typeface="Open Sans"/>
            </a:endParaRPr>
          </a:p>
        </p:txBody>
      </p:sp>
    </p:spTree>
    <p:extLst>
      <p:ext uri="{BB962C8B-B14F-4D97-AF65-F5344CB8AC3E}">
        <p14:creationId xmlns:p14="http://schemas.microsoft.com/office/powerpoint/2010/main" val="80710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algn="ctr"/>
            <a:endParaRPr lang="en-US" sz="5400" dirty="0">
              <a:solidFill>
                <a:schemeClr val="bg1"/>
              </a:solidFill>
            </a:endParaRPr>
          </a:p>
          <a:p>
            <a:pPr algn="ctr"/>
            <a:endParaRPr lang="en-US" sz="5400" dirty="0">
              <a:solidFill>
                <a:schemeClr val="bg1"/>
              </a:solidFill>
            </a:endParaRPr>
          </a:p>
          <a:p>
            <a:pPr algn="ctr"/>
            <a:r>
              <a:rPr lang="en-US" sz="5400" dirty="0">
                <a:solidFill>
                  <a:schemeClr val="bg1"/>
                </a:solidFill>
              </a:rPr>
              <a:t>Mike Myers- Proxy Servers</a:t>
            </a:r>
          </a:p>
        </p:txBody>
      </p:sp>
      <p:sp>
        <p:nvSpPr>
          <p:cNvPr id="2" name="Title 1"/>
          <p:cNvSpPr>
            <a:spLocks noGrp="1"/>
          </p:cNvSpPr>
          <p:nvPr>
            <p:ph type="title"/>
          </p:nvPr>
        </p:nvSpPr>
        <p:spPr/>
        <p:txBody>
          <a:bodyPr>
            <a:normAutofit/>
          </a:bodyPr>
          <a:lstStyle/>
          <a:p>
            <a:r>
              <a:rPr lang="en-US" dirty="0"/>
              <a:t>Install and configure network components to support organizational security</a:t>
            </a:r>
          </a:p>
        </p:txBody>
      </p:sp>
      <p:sp>
        <p:nvSpPr>
          <p:cNvPr id="4" name="Slide Number Placeholder 4">
            <a:extLst>
              <a:ext uri="{FF2B5EF4-FFF2-40B4-BE49-F238E27FC236}">
                <a16:creationId xmlns:a16="http://schemas.microsoft.com/office/drawing/2014/main" id="{7C44AFB3-2D5B-3A41-9F0A-EB75D4B02D73}"/>
              </a:ext>
            </a:extLst>
          </p:cNvPr>
          <p:cNvSpPr>
            <a:spLocks noGrp="1"/>
          </p:cNvSpPr>
          <p:nvPr>
            <p:ph type="sldNum" sz="quarter" idx="4"/>
          </p:nvPr>
        </p:nvSpPr>
        <p:spPr/>
        <p:txBody>
          <a:bodyPr/>
          <a:lstStyle/>
          <a:p>
            <a:pPr defTabSz="457189"/>
            <a:fld id="{B7CF8A19-3A9E-4ABC-B336-2FDDE321C72D}" type="slidenum">
              <a:rPr lang="en-US">
                <a:latin typeface="Open Sans"/>
              </a:rPr>
              <a:pPr defTabSz="457189"/>
              <a:t>17</a:t>
            </a:fld>
            <a:endParaRPr lang="en-US" dirty="0">
              <a:latin typeface="Open Sans"/>
            </a:endParaRPr>
          </a:p>
        </p:txBody>
      </p:sp>
    </p:spTree>
    <p:extLst>
      <p:ext uri="{BB962C8B-B14F-4D97-AF65-F5344CB8AC3E}">
        <p14:creationId xmlns:p14="http://schemas.microsoft.com/office/powerpoint/2010/main" val="4134707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8C6610-FFB2-1B4A-B247-31C6A955F060}"/>
              </a:ext>
            </a:extLst>
          </p:cNvPr>
          <p:cNvSpPr>
            <a:spLocks noGrp="1"/>
          </p:cNvSpPr>
          <p:nvPr>
            <p:ph type="title"/>
          </p:nvPr>
        </p:nvSpPr>
        <p:spPr/>
        <p:txBody>
          <a:bodyPr/>
          <a:lstStyle/>
          <a:p>
            <a:pPr algn="r"/>
            <a:r>
              <a:rPr lang="en-US" sz="2000" i="1" dirty="0"/>
              <a:t>Proxy</a:t>
            </a:r>
            <a:r>
              <a:rPr lang="en-US" i="1" dirty="0"/>
              <a:t> </a:t>
            </a:r>
            <a:r>
              <a:rPr lang="en-US" sz="2000" i="1" dirty="0"/>
              <a:t>Servers</a:t>
            </a:r>
            <a:endParaRPr lang="en-US" i="1" dirty="0"/>
          </a:p>
        </p:txBody>
      </p:sp>
      <p:sp>
        <p:nvSpPr>
          <p:cNvPr id="47" name="Slide Number Placeholder 4">
            <a:extLst>
              <a:ext uri="{FF2B5EF4-FFF2-40B4-BE49-F238E27FC236}">
                <a16:creationId xmlns:a16="http://schemas.microsoft.com/office/drawing/2014/main" id="{489E22FF-CF76-AA4C-BF01-0097195155AE}"/>
              </a:ext>
            </a:extLst>
          </p:cNvPr>
          <p:cNvSpPr>
            <a:spLocks noGrp="1"/>
          </p:cNvSpPr>
          <p:nvPr>
            <p:ph type="sldNum" sz="quarter" idx="4"/>
          </p:nvPr>
        </p:nvSpPr>
        <p:spPr/>
        <p:txBody>
          <a:bodyPr/>
          <a:lstStyle/>
          <a:p>
            <a:pPr defTabSz="457189"/>
            <a:fld id="{B7CF8A19-3A9E-4ABC-B336-2FDDE321C72D}" type="slidenum">
              <a:rPr lang="en-US">
                <a:latin typeface="Open Sans"/>
              </a:rPr>
              <a:pPr defTabSz="457189"/>
              <a:t>18</a:t>
            </a:fld>
            <a:endParaRPr lang="en-US" dirty="0">
              <a:latin typeface="Open Sans"/>
            </a:endParaRPr>
          </a:p>
        </p:txBody>
      </p:sp>
      <p:pic>
        <p:nvPicPr>
          <p:cNvPr id="4" name="Picture 3">
            <a:extLst>
              <a:ext uri="{FF2B5EF4-FFF2-40B4-BE49-F238E27FC236}">
                <a16:creationId xmlns:a16="http://schemas.microsoft.com/office/drawing/2014/main" id="{3B7696C8-11FD-84B4-4810-5A331D9F6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29045"/>
            <a:ext cx="9144000" cy="4157355"/>
          </a:xfrm>
          <a:prstGeom prst="rect">
            <a:avLst/>
          </a:prstGeom>
        </p:spPr>
      </p:pic>
      <p:sp>
        <p:nvSpPr>
          <p:cNvPr id="5" name="TextBox 4">
            <a:extLst>
              <a:ext uri="{FF2B5EF4-FFF2-40B4-BE49-F238E27FC236}">
                <a16:creationId xmlns:a16="http://schemas.microsoft.com/office/drawing/2014/main" id="{D987C582-FB2B-CD80-4ABC-A72516144269}"/>
              </a:ext>
            </a:extLst>
          </p:cNvPr>
          <p:cNvSpPr txBox="1"/>
          <p:nvPr/>
        </p:nvSpPr>
        <p:spPr>
          <a:xfrm>
            <a:off x="0" y="5715000"/>
            <a:ext cx="9131300" cy="369332"/>
          </a:xfrm>
          <a:prstGeom prst="rect">
            <a:avLst/>
          </a:prstGeom>
          <a:noFill/>
        </p:spPr>
        <p:txBody>
          <a:bodyPr wrap="square" rtlCol="0">
            <a:spAutoFit/>
          </a:bodyPr>
          <a:lstStyle/>
          <a:p>
            <a:pPr algn="ctr"/>
            <a:r>
              <a:rPr lang="en-US" i="1" dirty="0">
                <a:solidFill>
                  <a:schemeClr val="bg1"/>
                </a:solidFill>
              </a:rPr>
              <a:t>Forward proxies hide the client, and reverse proxies hide the server!</a:t>
            </a:r>
          </a:p>
        </p:txBody>
      </p:sp>
    </p:spTree>
    <p:extLst>
      <p:ext uri="{BB962C8B-B14F-4D97-AF65-F5344CB8AC3E}">
        <p14:creationId xmlns:p14="http://schemas.microsoft.com/office/powerpoint/2010/main" val="413559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Network Appliances</a:t>
            </a:r>
          </a:p>
          <a:p>
            <a:pPr lvl="2">
              <a:buFont typeface="Wingdings" pitchFamily="2" charset="2"/>
              <a:buChar char="§"/>
            </a:pPr>
            <a:r>
              <a:rPr lang="en-US" sz="1600" b="0" dirty="0"/>
              <a:t>Transparent proxy</a:t>
            </a:r>
          </a:p>
          <a:p>
            <a:pPr lvl="3">
              <a:buFont typeface="Arial" panose="020B0604020202020204" pitchFamily="34" charset="0"/>
              <a:buChar char="•"/>
            </a:pPr>
            <a:r>
              <a:rPr lang="en-US" sz="1600" b="0" dirty="0"/>
              <a:t>intercepts the request by the host to use HTTP TCP port 80 and forwards it to the proxy without modifying the requested web page</a:t>
            </a:r>
          </a:p>
        </p:txBody>
      </p:sp>
      <p:sp>
        <p:nvSpPr>
          <p:cNvPr id="3" name="Title 2"/>
          <p:cNvSpPr>
            <a:spLocks noGrp="1"/>
          </p:cNvSpPr>
          <p:nvPr>
            <p:ph type="title"/>
          </p:nvPr>
        </p:nvSpPr>
        <p:spPr/>
        <p:txBody>
          <a:bodyPr/>
          <a:lstStyle/>
          <a:p>
            <a:r>
              <a:rPr lang="en-US" dirty="0"/>
              <a:t>Given a scenario, implement secure network designs</a:t>
            </a:r>
          </a:p>
        </p:txBody>
      </p:sp>
      <p:sp>
        <p:nvSpPr>
          <p:cNvPr id="5" name="Slide Number Placeholder 3"/>
          <p:cNvSpPr>
            <a:spLocks noGrp="1"/>
          </p:cNvSpPr>
          <p:nvPr>
            <p:ph type="sldNum" sz="quarter" idx="4"/>
          </p:nvPr>
        </p:nvSpPr>
        <p:spPr/>
        <p:txBody>
          <a:bodyPr/>
          <a:lstStyle/>
          <a:p>
            <a:fld id="{CF8BF5C1-0C31-4117-9346-26B34DEE768C}" type="slidenum">
              <a:rPr lang="en-US" altLang="en-US" smtClean="0"/>
              <a:pPr/>
              <a:t>19</a:t>
            </a:fld>
            <a:endParaRPr lang="en-US" altLang="en-US" dirty="0"/>
          </a:p>
        </p:txBody>
      </p:sp>
      <p:pic>
        <p:nvPicPr>
          <p:cNvPr id="10" name="Picture 9"/>
          <p:cNvPicPr>
            <a:picLocks noChangeAspect="1"/>
          </p:cNvPicPr>
          <p:nvPr/>
        </p:nvPicPr>
        <p:blipFill>
          <a:blip r:embed="rId2"/>
          <a:stretch>
            <a:fillRect/>
          </a:stretch>
        </p:blipFill>
        <p:spPr>
          <a:xfrm>
            <a:off x="1016000" y="2604941"/>
            <a:ext cx="7111999" cy="1190771"/>
          </a:xfrm>
          <a:prstGeom prst="rect">
            <a:avLst/>
          </a:prstGeom>
        </p:spPr>
      </p:pic>
      <p:sp>
        <p:nvSpPr>
          <p:cNvPr id="7" name="TextBox 6">
            <a:extLst>
              <a:ext uri="{FF2B5EF4-FFF2-40B4-BE49-F238E27FC236}">
                <a16:creationId xmlns:a16="http://schemas.microsoft.com/office/drawing/2014/main" id="{DB932C8C-B120-304D-AFB7-7ACF38F62825}"/>
              </a:ext>
            </a:extLst>
          </p:cNvPr>
          <p:cNvSpPr txBox="1"/>
          <p:nvPr/>
        </p:nvSpPr>
        <p:spPr>
          <a:xfrm>
            <a:off x="381000" y="3992419"/>
            <a:ext cx="4191000" cy="2277547"/>
          </a:xfrm>
          <a:prstGeom prst="rect">
            <a:avLst/>
          </a:prstGeom>
          <a:noFill/>
        </p:spPr>
        <p:txBody>
          <a:bodyPr wrap="square">
            <a:spAutoFit/>
          </a:bodyPr>
          <a:lstStyle/>
          <a:p>
            <a:pPr marL="548640" lvl="2" indent="-274320" fontAlgn="base">
              <a:spcBef>
                <a:spcPts val="1200"/>
              </a:spcBef>
              <a:spcAft>
                <a:spcPct val="0"/>
              </a:spcAft>
              <a:buClr>
                <a:schemeClr val="tx2">
                  <a:lumMod val="40000"/>
                  <a:lumOff val="60000"/>
                </a:schemeClr>
              </a:buClr>
              <a:buSzPct val="100000"/>
              <a:buFont typeface="Wingdings" pitchFamily="2" charset="2"/>
              <a:buChar char="§"/>
            </a:pPr>
            <a:r>
              <a:rPr lang="en-US"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Non-transparent proxy</a:t>
            </a:r>
          </a:p>
          <a:p>
            <a:pPr marL="822960" lvl="3" indent="-27432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Intercepts and verifies the request is valid</a:t>
            </a:r>
          </a:p>
          <a:p>
            <a:pPr marL="822960" lvl="3" indent="-27432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Looks at the URL filter to see whether the site is blocked</a:t>
            </a:r>
          </a:p>
          <a:p>
            <a:pPr marL="822960" lvl="3" indent="-274320" fontAlgn="base">
              <a:spcBef>
                <a:spcPts val="1200"/>
              </a:spcBef>
              <a:spcAft>
                <a:spcPct val="0"/>
              </a:spcAft>
              <a:buClr>
                <a:schemeClr val="tx2">
                  <a:lumMod val="40000"/>
                  <a:lumOff val="60000"/>
                </a:schemeClr>
              </a:buClr>
              <a:buSzPct val="100000"/>
              <a:buFont typeface="Arial" panose="020B0604020202020204" pitchFamily="34" charset="0"/>
              <a:buChar char="•"/>
            </a:pPr>
            <a:r>
              <a:rPr lang="en-US"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Used to stop people caching webpages that are restricted</a:t>
            </a:r>
          </a:p>
        </p:txBody>
      </p:sp>
      <p:pic>
        <p:nvPicPr>
          <p:cNvPr id="8" name="Picture 7">
            <a:extLst>
              <a:ext uri="{FF2B5EF4-FFF2-40B4-BE49-F238E27FC236}">
                <a16:creationId xmlns:a16="http://schemas.microsoft.com/office/drawing/2014/main" id="{2608E79E-38BA-4E47-9657-4A84598464FB}"/>
              </a:ext>
            </a:extLst>
          </p:cNvPr>
          <p:cNvPicPr>
            <a:picLocks noChangeAspect="1"/>
          </p:cNvPicPr>
          <p:nvPr/>
        </p:nvPicPr>
        <p:blipFill rotWithShape="1">
          <a:blip r:embed="rId3"/>
          <a:srcRect l="1309" r="1233"/>
          <a:stretch/>
        </p:blipFill>
        <p:spPr>
          <a:xfrm>
            <a:off x="4663931" y="4042134"/>
            <a:ext cx="4294742" cy="2227831"/>
          </a:xfrm>
          <a:prstGeom prst="rect">
            <a:avLst/>
          </a:prstGeom>
          <a:ln w="38100">
            <a:solidFill>
              <a:schemeClr val="bg1">
                <a:lumMod val="65000"/>
              </a:schemeClr>
            </a:solidFill>
          </a:ln>
          <a:scene3d>
            <a:camera prst="orthographicFront"/>
            <a:lightRig rig="threePt" dir="t"/>
          </a:scene3d>
          <a:sp3d>
            <a:bevelT prst="slope"/>
          </a:sp3d>
        </p:spPr>
      </p:pic>
    </p:spTree>
    <p:extLst>
      <p:ext uri="{BB962C8B-B14F-4D97-AF65-F5344CB8AC3E}">
        <p14:creationId xmlns:p14="http://schemas.microsoft.com/office/powerpoint/2010/main" val="351265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chor="ctr"/>
          <a:lstStyle/>
          <a:p>
            <a:pPr>
              <a:spcBef>
                <a:spcPts val="600"/>
              </a:spcBef>
            </a:pPr>
            <a:r>
              <a:rPr lang="en-US" sz="3200" cap="small" dirty="0">
                <a:effectLst>
                  <a:outerShdw blurRad="38100" dist="38100" dir="2700000" algn="tl">
                    <a:srgbClr val="000000">
                      <a:alpha val="43137"/>
                    </a:srgbClr>
                  </a:outerShdw>
                </a:effectLst>
              </a:rPr>
              <a:t>Network Designs </a:t>
            </a:r>
          </a:p>
        </p:txBody>
      </p:sp>
      <p:sp>
        <p:nvSpPr>
          <p:cNvPr id="4" name="Slide Number Placeholder 3"/>
          <p:cNvSpPr>
            <a:spLocks noGrp="1"/>
          </p:cNvSpPr>
          <p:nvPr>
            <p:ph type="sldNum" sz="quarter" idx="10"/>
          </p:nvPr>
        </p:nvSpPr>
        <p:spPr/>
        <p:txBody>
          <a:bodyPr/>
          <a:lstStyle/>
          <a:p>
            <a:pPr marL="0" marR="0" lvl="0" indent="0"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effectLst/>
                <a:uLnTx/>
                <a:uFillTx/>
                <a:latin typeface="Arial"/>
                <a:ea typeface="+mn-ea"/>
                <a:cs typeface="+mn-cs"/>
              </a:rPr>
              <a:pPr marL="0" marR="0" lvl="0" indent="0" defTabSz="457200" rtl="0" eaLnBrk="0" fontAlgn="auto" latinLnBrk="0" hangingPunct="0">
                <a:lnSpc>
                  <a:spcPct val="100000"/>
                </a:lnSpc>
                <a:spcBef>
                  <a:spcPts val="0"/>
                </a:spcBef>
                <a:spcAft>
                  <a:spcPts val="0"/>
                </a:spcAft>
                <a:buClrTx/>
                <a:buSzTx/>
                <a:buFontTx/>
                <a:buNone/>
                <a:tabLst/>
                <a:defRPr/>
              </a:pPr>
              <a:t>2</a:t>
            </a:fld>
            <a:endParaRPr kumimoji="0" lang="en-US" altLang="en-US" sz="1000" b="0"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1190689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28F760-C7EF-1641-AA28-DCE7BD7FB6C9}"/>
              </a:ext>
            </a:extLst>
          </p:cNvPr>
          <p:cNvSpPr/>
          <p:nvPr/>
        </p:nvSpPr>
        <p:spPr bwMode="auto">
          <a:xfrm>
            <a:off x="304800" y="1066801"/>
            <a:ext cx="5486400" cy="4952999"/>
          </a:xfrm>
          <a:prstGeom prst="rect">
            <a:avLst/>
          </a:prstGeom>
          <a:solidFill>
            <a:schemeClr val="bg1"/>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pic>
        <p:nvPicPr>
          <p:cNvPr id="5122" name="Picture 2">
            <a:extLst>
              <a:ext uri="{FF2B5EF4-FFF2-40B4-BE49-F238E27FC236}">
                <a16:creationId xmlns:a16="http://schemas.microsoft.com/office/drawing/2014/main" id="{C764B414-789A-47A2-B589-436C35896F7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36842" y="1141599"/>
            <a:ext cx="4970326" cy="4724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5B2F0E-2E84-4B7B-8CC5-91FFF464C0E0}"/>
              </a:ext>
            </a:extLst>
          </p:cNvPr>
          <p:cNvSpPr>
            <a:spLocks noGrp="1"/>
          </p:cNvSpPr>
          <p:nvPr>
            <p:ph type="title"/>
          </p:nvPr>
        </p:nvSpPr>
        <p:spPr/>
        <p:txBody>
          <a:bodyPr/>
          <a:lstStyle/>
          <a:p>
            <a:r>
              <a:rPr lang="en-US" sz="2000" dirty="0">
                <a:latin typeface="Calibri" panose="020F0502020204030204" pitchFamily="34" charset="0"/>
                <a:cs typeface="Calibri" panose="020F0502020204030204" pitchFamily="34" charset="0"/>
              </a:rPr>
              <a:t>Out-of-band Management and Jump Servers</a:t>
            </a:r>
          </a:p>
        </p:txBody>
      </p:sp>
      <p:sp>
        <p:nvSpPr>
          <p:cNvPr id="4" name="Slide Number Placeholder 3">
            <a:extLst>
              <a:ext uri="{FF2B5EF4-FFF2-40B4-BE49-F238E27FC236}">
                <a16:creationId xmlns:a16="http://schemas.microsoft.com/office/drawing/2014/main" id="{BE5F82F0-413E-42AF-8C3D-FAB79128472A}"/>
              </a:ext>
            </a:extLst>
          </p:cNvPr>
          <p:cNvSpPr>
            <a:spLocks noGrp="1"/>
          </p:cNvSpPr>
          <p:nvPr>
            <p:ph type="sldNum" sz="quarter" idx="4"/>
          </p:nvPr>
        </p:nvSpPr>
        <p:spPr/>
        <p:txBody>
          <a:bodyPr/>
          <a:lstStyle/>
          <a:p>
            <a:pPr defTabSz="457200"/>
            <a:fld id="{B7CF8A19-3A9E-4ABC-B336-2FDDE321C72D}" type="slidenum">
              <a:rPr lang="en-US">
                <a:latin typeface="Open Sans"/>
              </a:rPr>
              <a:pPr defTabSz="457200"/>
              <a:t>20</a:t>
            </a:fld>
            <a:endParaRPr lang="en-US" dirty="0">
              <a:latin typeface="Open Sans"/>
            </a:endParaRPr>
          </a:p>
        </p:txBody>
      </p:sp>
      <p:sp>
        <p:nvSpPr>
          <p:cNvPr id="6" name="Content Placeholder 5">
            <a:extLst>
              <a:ext uri="{FF2B5EF4-FFF2-40B4-BE49-F238E27FC236}">
                <a16:creationId xmlns:a16="http://schemas.microsoft.com/office/drawing/2014/main" id="{C9A3CB28-F3A9-4C5D-94A5-D96B7FC6581C}"/>
              </a:ext>
            </a:extLst>
          </p:cNvPr>
          <p:cNvSpPr>
            <a:spLocks noGrp="1"/>
          </p:cNvSpPr>
          <p:nvPr>
            <p:ph sz="half" idx="4294967295"/>
          </p:nvPr>
        </p:nvSpPr>
        <p:spPr>
          <a:xfrm>
            <a:off x="5791200" y="1608138"/>
            <a:ext cx="3352800" cy="3917950"/>
          </a:xfrm>
          <a:prstGeom prst="rect">
            <a:avLst/>
          </a:prstGeom>
        </p:spPr>
        <p:txBody>
          <a:bodyPr/>
          <a:lstStyle/>
          <a:p>
            <a:pPr>
              <a:buClr>
                <a:schemeClr val="tx2">
                  <a:lumMod val="40000"/>
                  <a:lumOff val="60000"/>
                </a:schemeClr>
              </a:buClr>
            </a:pPr>
            <a:r>
              <a:rPr lang="en-US" sz="1400" b="0" dirty="0">
                <a:solidFill>
                  <a:schemeClr val="bg1"/>
                </a:solidFill>
              </a:rPr>
              <a:t>Secure admin workstations (SAWs)</a:t>
            </a:r>
          </a:p>
          <a:p>
            <a:pPr>
              <a:buClr>
                <a:schemeClr val="tx2">
                  <a:lumMod val="40000"/>
                  <a:lumOff val="60000"/>
                </a:schemeClr>
              </a:buClr>
            </a:pPr>
            <a:r>
              <a:rPr lang="en-US" sz="1400" b="0" dirty="0">
                <a:solidFill>
                  <a:schemeClr val="bg1"/>
                </a:solidFill>
              </a:rPr>
              <a:t>Jump servers</a:t>
            </a:r>
          </a:p>
          <a:p>
            <a:pPr lvl="1">
              <a:buClr>
                <a:schemeClr val="tx2">
                  <a:lumMod val="40000"/>
                  <a:lumOff val="60000"/>
                </a:schemeClr>
              </a:buClr>
            </a:pPr>
            <a:r>
              <a:rPr lang="en-US" sz="1400" b="0" dirty="0">
                <a:solidFill>
                  <a:schemeClr val="bg1"/>
                </a:solidFill>
              </a:rPr>
              <a:t>Single host accepts SSH or RDP connections from SAWs</a:t>
            </a:r>
          </a:p>
          <a:p>
            <a:pPr lvl="1">
              <a:buClr>
                <a:schemeClr val="tx2">
                  <a:lumMod val="40000"/>
                  <a:lumOff val="60000"/>
                </a:schemeClr>
              </a:buClr>
            </a:pPr>
            <a:r>
              <a:rPr lang="en-US" sz="1400" b="0" dirty="0">
                <a:solidFill>
                  <a:schemeClr val="bg1"/>
                </a:solidFill>
              </a:rPr>
              <a:t>Forwards connections to app servers</a:t>
            </a:r>
          </a:p>
          <a:p>
            <a:pPr lvl="1">
              <a:buClr>
                <a:schemeClr val="tx2">
                  <a:lumMod val="40000"/>
                  <a:lumOff val="60000"/>
                </a:schemeClr>
              </a:buClr>
            </a:pPr>
            <a:r>
              <a:rPr lang="en-US" sz="1400" b="0" dirty="0">
                <a:solidFill>
                  <a:schemeClr val="bg1"/>
                </a:solidFill>
              </a:rPr>
              <a:t>App servers only accept connections from jump server</a:t>
            </a:r>
          </a:p>
          <a:p>
            <a:pPr>
              <a:buClr>
                <a:schemeClr val="tx2">
                  <a:lumMod val="40000"/>
                  <a:lumOff val="60000"/>
                </a:schemeClr>
              </a:buClr>
            </a:pPr>
            <a:endParaRPr lang="en-US" sz="1400" b="0" dirty="0">
              <a:solidFill>
                <a:schemeClr val="bg1"/>
              </a:solidFill>
            </a:endParaRPr>
          </a:p>
        </p:txBody>
      </p:sp>
    </p:spTree>
    <p:extLst>
      <p:ext uri="{BB962C8B-B14F-4D97-AF65-F5344CB8AC3E}">
        <p14:creationId xmlns:p14="http://schemas.microsoft.com/office/powerpoint/2010/main" val="2640754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88124" y="417291"/>
            <a:ext cx="7390115" cy="308417"/>
          </a:xfrm>
          <a:prstGeom prst="rect">
            <a:avLst/>
          </a:prstGeom>
        </p:spPr>
        <p:txBody>
          <a:bodyPr vert="horz" wrap="square" lIns="0" tIns="61594" rIns="0" bIns="0" rtlCol="0">
            <a:spAutoFit/>
          </a:bodyPr>
          <a:lstStyle/>
          <a:p>
            <a:pPr marL="0" indent="0">
              <a:buNone/>
            </a:pPr>
            <a:r>
              <a:rPr lang="en-US" i="1" dirty="0"/>
              <a:t>Network Tap &amp; Port Mirroring</a:t>
            </a:r>
          </a:p>
        </p:txBody>
      </p:sp>
      <p:sp>
        <p:nvSpPr>
          <p:cNvPr id="4" name="object 4"/>
          <p:cNvSpPr>
            <a:spLocks noChangeAspect="1"/>
          </p:cNvSpPr>
          <p:nvPr/>
        </p:nvSpPr>
        <p:spPr>
          <a:xfrm>
            <a:off x="4393117" y="1183907"/>
            <a:ext cx="4405175" cy="2546684"/>
          </a:xfrm>
          <a:prstGeom prst="rect">
            <a:avLst/>
          </a:prstGeom>
          <a:blipFill>
            <a:blip r:embed="rId3" cstate="print"/>
            <a:stretch>
              <a:fillRect t="1" r="3540" b="3311"/>
            </a:stretch>
          </a:blipFill>
        </p:spPr>
        <p:txBody>
          <a:bodyPr wrap="square" lIns="0" tIns="0" rIns="0" bIns="0" rtlCol="0"/>
          <a:lstStyle/>
          <a:p>
            <a:endParaRPr dirty="0"/>
          </a:p>
        </p:txBody>
      </p:sp>
      <p:sp>
        <p:nvSpPr>
          <p:cNvPr id="9" name="Slide Number Placeholder 3">
            <a:extLst>
              <a:ext uri="{FF2B5EF4-FFF2-40B4-BE49-F238E27FC236}">
                <a16:creationId xmlns:a16="http://schemas.microsoft.com/office/drawing/2014/main" id="{9BC41599-314C-2442-966D-42D44C65E8EE}"/>
              </a:ext>
            </a:extLst>
          </p:cNvPr>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fld id="{B7CF8A19-3A9E-4ABC-B336-2FDDE321C72D}" type="slidenum">
              <a:rPr lang="en-US" sz="1050" smtClean="0">
                <a:solidFill>
                  <a:schemeClr val="bg1"/>
                </a:solidFill>
                <a:latin typeface="Open Sans"/>
              </a:rPr>
              <a:pPr algn="ctr" defTabSz="457200"/>
              <a:t>21</a:t>
            </a:fld>
            <a:endParaRPr lang="en-US" sz="1050" dirty="0">
              <a:solidFill>
                <a:schemeClr val="bg1"/>
              </a:solidFill>
              <a:latin typeface="Open Sans"/>
            </a:endParaRPr>
          </a:p>
        </p:txBody>
      </p:sp>
      <p:sp>
        <p:nvSpPr>
          <p:cNvPr id="5" name="object 4">
            <a:extLst>
              <a:ext uri="{FF2B5EF4-FFF2-40B4-BE49-F238E27FC236}">
                <a16:creationId xmlns:a16="http://schemas.microsoft.com/office/drawing/2014/main" id="{1639FAEE-2E71-FD44-87C5-0026A997E34B}"/>
              </a:ext>
            </a:extLst>
          </p:cNvPr>
          <p:cNvSpPr>
            <a:spLocks noChangeAspect="1"/>
          </p:cNvSpPr>
          <p:nvPr/>
        </p:nvSpPr>
        <p:spPr>
          <a:xfrm>
            <a:off x="762000" y="3181046"/>
            <a:ext cx="4587525" cy="2682240"/>
          </a:xfrm>
          <a:prstGeom prst="rect">
            <a:avLst/>
          </a:prstGeom>
          <a:blipFill>
            <a:blip r:embed="rId4"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FBFA66BD-7FC0-9F48-941D-8090D68B7825}"/>
              </a:ext>
            </a:extLst>
          </p:cNvPr>
          <p:cNvSpPr/>
          <p:nvPr/>
        </p:nvSpPr>
        <p:spPr>
          <a:xfrm>
            <a:off x="309613" y="1351957"/>
            <a:ext cx="3679269" cy="1077218"/>
          </a:xfrm>
          <a:prstGeom prst="rect">
            <a:avLst/>
          </a:prstGeom>
        </p:spPr>
        <p:txBody>
          <a:bodyPr wrap="square">
            <a:spAutoFit/>
          </a:bodyPr>
          <a:lstStyle/>
          <a:p>
            <a:pPr marL="285750" indent="-285750">
              <a:buFont typeface="Arial" panose="020B0604020202020204" pitchFamily="34" charset="0"/>
              <a:buChar char="•"/>
            </a:pPr>
            <a:r>
              <a:rPr lang="en-US" sz="1600" i="1" dirty="0">
                <a:solidFill>
                  <a:schemeClr val="bg1"/>
                </a:solidFill>
                <a:latin typeface="Times New Roman" panose="02020603050405020304" pitchFamily="18" charset="0"/>
                <a:ea typeface="+mj-ea"/>
                <a:cs typeface="Times New Roman" panose="02020603050405020304" pitchFamily="18" charset="0"/>
              </a:rPr>
              <a:t>Monitor network traffic for vulnerabilities through the technique of port scanning</a:t>
            </a:r>
          </a:p>
          <a:p>
            <a:pPr marL="285750" indent="-285750">
              <a:buFont typeface="Arial" panose="020B0604020202020204" pitchFamily="34" charset="0"/>
              <a:buChar char="•"/>
            </a:pPr>
            <a:r>
              <a:rPr lang="en-US" sz="1600" i="1" dirty="0">
                <a:solidFill>
                  <a:schemeClr val="bg1"/>
                </a:solidFill>
                <a:latin typeface="Times New Roman" panose="02020603050405020304" pitchFamily="18" charset="0"/>
                <a:ea typeface="+mj-ea"/>
                <a:cs typeface="Times New Roman" panose="02020603050405020304" pitchFamily="18" charset="0"/>
              </a:rPr>
              <a:t>Both are passive monitoring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10;&#10;Description automatically generated">
            <a:extLst>
              <a:ext uri="{FF2B5EF4-FFF2-40B4-BE49-F238E27FC236}">
                <a16:creationId xmlns:a16="http://schemas.microsoft.com/office/drawing/2014/main" id="{5EB094F8-30CC-A949-8C5A-0F0A70DB3F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79306" y="1386264"/>
            <a:ext cx="8382000" cy="4085471"/>
          </a:xfrm>
          <a:noFill/>
        </p:spPr>
      </p:pic>
      <p:sp>
        <p:nvSpPr>
          <p:cNvPr id="5" name="Title 4">
            <a:extLst>
              <a:ext uri="{FF2B5EF4-FFF2-40B4-BE49-F238E27FC236}">
                <a16:creationId xmlns:a16="http://schemas.microsoft.com/office/drawing/2014/main" id="{4125A856-A8D1-224D-8660-020463425E1C}"/>
              </a:ext>
            </a:extLst>
          </p:cNvPr>
          <p:cNvSpPr>
            <a:spLocks noGrp="1"/>
          </p:cNvSpPr>
          <p:nvPr>
            <p:ph type="title"/>
          </p:nvPr>
        </p:nvSpPr>
        <p:spPr/>
        <p:txBody>
          <a:bodyPr anchor="ctr">
            <a:normAutofit/>
          </a:bodyPr>
          <a:lstStyle/>
          <a:p>
            <a:r>
              <a:rPr lang="en-US" dirty="0"/>
              <a:t>SIEM</a:t>
            </a:r>
          </a:p>
        </p:txBody>
      </p:sp>
      <p:sp>
        <p:nvSpPr>
          <p:cNvPr id="4" name="Slide Number Placeholder 3">
            <a:extLst>
              <a:ext uri="{FF2B5EF4-FFF2-40B4-BE49-F238E27FC236}">
                <a16:creationId xmlns:a16="http://schemas.microsoft.com/office/drawing/2014/main" id="{EC2C2032-CC95-D045-8946-767243E0335C}"/>
              </a:ext>
            </a:extLst>
          </p:cNvPr>
          <p:cNvSpPr>
            <a:spLocks noGrp="1"/>
          </p:cNvSpPr>
          <p:nvPr>
            <p:ph type="sldNum" sz="quarter" idx="4"/>
          </p:nvPr>
        </p:nvSpPr>
        <p:spPr/>
        <p:txBody>
          <a:bodyPr anchor="ctr">
            <a:normAutofit/>
          </a:bodyPr>
          <a:lstStyle/>
          <a:p>
            <a:pPr>
              <a:spcAft>
                <a:spcPts val="600"/>
              </a:spcAft>
            </a:pPr>
            <a:fld id="{B7CF8A19-3A9E-4ABC-B336-2FDDE321C72D}" type="slidenum">
              <a:rPr lang="en-US" smtClean="0"/>
              <a:pPr>
                <a:spcAft>
                  <a:spcPts val="600"/>
                </a:spcAft>
              </a:pPr>
              <a:t>22</a:t>
            </a:fld>
            <a:endParaRPr lang="en-US"/>
          </a:p>
        </p:txBody>
      </p:sp>
      <p:sp>
        <p:nvSpPr>
          <p:cNvPr id="3" name="Footer Placeholder 2">
            <a:extLst>
              <a:ext uri="{FF2B5EF4-FFF2-40B4-BE49-F238E27FC236}">
                <a16:creationId xmlns:a16="http://schemas.microsoft.com/office/drawing/2014/main" id="{5C5E43CF-CA9B-B64A-A359-D119FE25A89B}"/>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GB"/>
              <a:t>CompTIA Security+ Lesson 10 | Copyright © 2020 CompTIA Properties, LLC. All Rights Reserved.  |  CompTIA.org</a:t>
            </a:r>
            <a:endParaRPr lang="en-US"/>
          </a:p>
        </p:txBody>
      </p:sp>
    </p:spTree>
    <p:extLst>
      <p:ext uri="{BB962C8B-B14F-4D97-AF65-F5344CB8AC3E}">
        <p14:creationId xmlns:p14="http://schemas.microsoft.com/office/powerpoint/2010/main" val="27330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6229-4084-4C6A-B805-B79C2E1E3ECE}"/>
              </a:ext>
            </a:extLst>
          </p:cNvPr>
          <p:cNvSpPr>
            <a:spLocks noGrp="1"/>
          </p:cNvSpPr>
          <p:nvPr>
            <p:ph sz="half" idx="1"/>
          </p:nvPr>
        </p:nvSpPr>
        <p:spPr/>
        <p:txBody>
          <a:bodyPr/>
          <a:lstStyle/>
          <a:p>
            <a:r>
              <a:rPr lang="en-US" sz="1800" dirty="0"/>
              <a:t>Routing &amp; Switching</a:t>
            </a:r>
          </a:p>
          <a:p>
            <a:pPr lvl="1"/>
            <a:r>
              <a:rPr lang="en-US" sz="1600" dirty="0"/>
              <a:t>Aggregation Switch</a:t>
            </a:r>
          </a:p>
          <a:p>
            <a:pPr lvl="2"/>
            <a:r>
              <a:rPr lang="en-US" sz="1600" b="0" dirty="0"/>
              <a:t>Connects multiple switches together</a:t>
            </a:r>
          </a:p>
          <a:p>
            <a:endParaRPr lang="en-US" dirty="0"/>
          </a:p>
        </p:txBody>
      </p:sp>
      <p:sp>
        <p:nvSpPr>
          <p:cNvPr id="2" name="Title 1">
            <a:extLst>
              <a:ext uri="{FF2B5EF4-FFF2-40B4-BE49-F238E27FC236}">
                <a16:creationId xmlns:a16="http://schemas.microsoft.com/office/drawing/2014/main" id="{174925C3-820A-49DC-985C-DD9DD3286281}"/>
              </a:ext>
            </a:extLst>
          </p:cNvPr>
          <p:cNvSpPr>
            <a:spLocks noGrp="1"/>
          </p:cNvSpPr>
          <p:nvPr>
            <p:ph type="title"/>
          </p:nvPr>
        </p:nvSpPr>
        <p:spPr/>
        <p:txBody>
          <a:bodyPr/>
          <a:lstStyle/>
          <a:p>
            <a:r>
              <a:rPr lang="en-US" dirty="0"/>
              <a:t>Given a scenario, implement secure protocols</a:t>
            </a:r>
          </a:p>
        </p:txBody>
      </p:sp>
      <p:sp>
        <p:nvSpPr>
          <p:cNvPr id="153" name="Slide Number Placeholder 3"/>
          <p:cNvSpPr>
            <a:spLocks noGrp="1"/>
          </p:cNvSpPr>
          <p:nvPr>
            <p:ph type="sldNum" sz="quarter" idx="4"/>
          </p:nvPr>
        </p:nvSpPr>
        <p:spPr/>
        <p:txBody>
          <a:bodyPr/>
          <a:lstStyle/>
          <a:p>
            <a:fld id="{CF8BF5C1-0C31-4117-9346-26B34DEE768C}" type="slidenum">
              <a:rPr lang="en-US" altLang="en-US" smtClean="0"/>
              <a:pPr/>
              <a:t>23</a:t>
            </a:fld>
            <a:endParaRPr lang="en-US" altLang="en-US" dirty="0"/>
          </a:p>
        </p:txBody>
      </p:sp>
      <p:pic>
        <p:nvPicPr>
          <p:cNvPr id="154" name="Picture 153"/>
          <p:cNvPicPr>
            <a:picLocks noChangeAspect="1"/>
          </p:cNvPicPr>
          <p:nvPr/>
        </p:nvPicPr>
        <p:blipFill>
          <a:blip r:embed="rId3"/>
          <a:stretch>
            <a:fillRect/>
          </a:stretch>
        </p:blipFill>
        <p:spPr>
          <a:xfrm>
            <a:off x="1942042" y="2542032"/>
            <a:ext cx="5363412" cy="3657600"/>
          </a:xfrm>
          <a:prstGeom prst="rect">
            <a:avLst/>
          </a:prstGeom>
        </p:spPr>
      </p:pic>
    </p:spTree>
    <p:extLst>
      <p:ext uri="{BB962C8B-B14F-4D97-AF65-F5344CB8AC3E}">
        <p14:creationId xmlns:p14="http://schemas.microsoft.com/office/powerpoint/2010/main" val="410684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56229-4084-4C6A-B805-B79C2E1E3ECE}"/>
              </a:ext>
            </a:extLst>
          </p:cNvPr>
          <p:cNvSpPr>
            <a:spLocks noGrp="1"/>
          </p:cNvSpPr>
          <p:nvPr>
            <p:ph sz="half" idx="1"/>
          </p:nvPr>
        </p:nvSpPr>
        <p:spPr/>
        <p:txBody>
          <a:bodyPr/>
          <a:lstStyle/>
          <a:p>
            <a:pPr>
              <a:spcBef>
                <a:spcPts val="600"/>
              </a:spcBef>
            </a:pPr>
            <a:r>
              <a:rPr lang="en-US" sz="1800" dirty="0"/>
              <a:t>Routing &amp; Switching</a:t>
            </a:r>
          </a:p>
          <a:p>
            <a:pPr lvl="1">
              <a:spcBef>
                <a:spcPts val="600"/>
              </a:spcBef>
            </a:pPr>
            <a:r>
              <a:rPr lang="en-US" sz="1600" dirty="0"/>
              <a:t>Bridge</a:t>
            </a:r>
          </a:p>
          <a:p>
            <a:pPr lvl="2">
              <a:spcBef>
                <a:spcPts val="600"/>
              </a:spcBef>
            </a:pPr>
            <a:r>
              <a:rPr lang="en-US" sz="1600" b="0" dirty="0"/>
              <a:t>Connects networks</a:t>
            </a:r>
          </a:p>
          <a:p>
            <a:pPr lvl="2">
              <a:spcBef>
                <a:spcPts val="600"/>
              </a:spcBef>
            </a:pPr>
            <a:r>
              <a:rPr lang="en-US" sz="1600" b="0" dirty="0"/>
              <a:t>Can be used instead of a router</a:t>
            </a:r>
          </a:p>
          <a:p>
            <a:endParaRPr lang="en-US" dirty="0"/>
          </a:p>
        </p:txBody>
      </p:sp>
      <p:sp>
        <p:nvSpPr>
          <p:cNvPr id="2" name="Title 1">
            <a:extLst>
              <a:ext uri="{FF2B5EF4-FFF2-40B4-BE49-F238E27FC236}">
                <a16:creationId xmlns:a16="http://schemas.microsoft.com/office/drawing/2014/main" id="{174925C3-820A-49DC-985C-DD9DD3286281}"/>
              </a:ext>
            </a:extLst>
          </p:cNvPr>
          <p:cNvSpPr>
            <a:spLocks noGrp="1"/>
          </p:cNvSpPr>
          <p:nvPr>
            <p:ph type="title"/>
          </p:nvPr>
        </p:nvSpPr>
        <p:spPr/>
        <p:txBody>
          <a:bodyPr/>
          <a:lstStyle/>
          <a:p>
            <a:r>
              <a:rPr lang="en-US" dirty="0"/>
              <a:t>Given a scenario, implement secure protocols</a:t>
            </a:r>
          </a:p>
        </p:txBody>
      </p:sp>
      <p:sp>
        <p:nvSpPr>
          <p:cNvPr id="153"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24</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1933888" y="2537119"/>
            <a:ext cx="5363412" cy="3657600"/>
          </a:xfrm>
          <a:prstGeom prst="rect">
            <a:avLst/>
          </a:prstGeom>
        </p:spPr>
      </p:pic>
    </p:spTree>
    <p:extLst>
      <p:ext uri="{BB962C8B-B14F-4D97-AF65-F5344CB8AC3E}">
        <p14:creationId xmlns:p14="http://schemas.microsoft.com/office/powerpoint/2010/main" val="3095897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b="1" i="1" dirty="0"/>
              <a:t>Firewalls &amp; Router ACLs</a:t>
            </a:r>
          </a:p>
          <a:p>
            <a:pPr lvl="1"/>
            <a:r>
              <a:rPr lang="en-US" sz="2000" b="0" dirty="0"/>
              <a:t>Prevents unauthorized access and that access to data is logged</a:t>
            </a:r>
            <a:endParaRPr lang="en-US" sz="2000" b="0" i="1" dirty="0"/>
          </a:p>
          <a:p>
            <a:pPr lvl="1"/>
            <a:r>
              <a:rPr lang="en-US" sz="2000" b="0" dirty="0"/>
              <a:t>Filters incoming and outgoing traffic for a single host or between networks</a:t>
            </a:r>
          </a:p>
          <a:p>
            <a:pPr lvl="1"/>
            <a:r>
              <a:rPr lang="en-US" sz="2000" b="0" dirty="0"/>
              <a:t>Admins configure an Access Control List (ACL) to allow/deny traffic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lvl="1"/>
            <a:endParaRPr lang="en-US" sz="2100" dirty="0"/>
          </a:p>
        </p:txBody>
      </p:sp>
      <p:sp>
        <p:nvSpPr>
          <p:cNvPr id="2" name="Title 1"/>
          <p:cNvSpPr>
            <a:spLocks noGrp="1"/>
          </p:cNvSpPr>
          <p:nvPr>
            <p:ph type="title"/>
          </p:nvPr>
        </p:nvSpPr>
        <p:spPr/>
        <p:txBody>
          <a:bodyPr>
            <a:normAutofit/>
          </a:bodyPr>
          <a:lstStyle/>
          <a:p>
            <a:r>
              <a:rPr lang="en-US" dirty="0"/>
              <a:t>Install and configure network components to support organizational security</a:t>
            </a:r>
          </a:p>
        </p:txBody>
      </p:sp>
      <p:sp>
        <p:nvSpPr>
          <p:cNvPr id="8" name="Slide Number Placeholder 4">
            <a:extLst>
              <a:ext uri="{FF2B5EF4-FFF2-40B4-BE49-F238E27FC236}">
                <a16:creationId xmlns:a16="http://schemas.microsoft.com/office/drawing/2014/main" id="{7FAA6C95-9217-4B49-BFDD-4F7A158F9A8F}"/>
              </a:ext>
            </a:extLst>
          </p:cNvPr>
          <p:cNvSpPr>
            <a:spLocks noGrp="1"/>
          </p:cNvSpPr>
          <p:nvPr>
            <p:ph type="sldNum" sz="quarter" idx="4"/>
          </p:nvPr>
        </p:nvSpPr>
        <p:spPr/>
        <p:txBody>
          <a:bodyPr/>
          <a:lstStyle/>
          <a:p>
            <a:pPr defTabSz="457189"/>
            <a:fld id="{B7CF8A19-3A9E-4ABC-B336-2FDDE321C72D}" type="slidenum">
              <a:rPr lang="en-US">
                <a:latin typeface="Open Sans"/>
              </a:rPr>
              <a:pPr defTabSz="457189"/>
              <a:t>25</a:t>
            </a:fld>
            <a:endParaRPr lang="en-US" dirty="0">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700942993"/>
              </p:ext>
            </p:extLst>
          </p:nvPr>
        </p:nvGraphicFramePr>
        <p:xfrm>
          <a:off x="1371600" y="3733800"/>
          <a:ext cx="5943600" cy="838200"/>
        </p:xfrm>
        <a:graphic>
          <a:graphicData uri="http://schemas.openxmlformats.org/drawingml/2006/table">
            <a:tbl>
              <a:tblPr/>
              <a:tblGrid>
                <a:gridCol w="5943600">
                  <a:extLst>
                    <a:ext uri="{9D8B030D-6E8A-4147-A177-3AD203B41FA5}">
                      <a16:colId xmlns:a16="http://schemas.microsoft.com/office/drawing/2014/main" val="456239122"/>
                    </a:ext>
                  </a:extLst>
                </a:gridCol>
              </a:tblGrid>
              <a:tr h="8382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PERMIT TCP from: ANY to: 192.168.1.10:80</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PERMIT TCP from: ANY to: 192.168.1.10:443</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DENY TCP from: ANY to: 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3267152"/>
                  </a:ext>
                </a:extLst>
              </a:tr>
            </a:tbl>
          </a:graphicData>
        </a:graphic>
      </p:graphicFrame>
      <p:sp>
        <p:nvSpPr>
          <p:cNvPr id="5" name="Rectangle 4"/>
          <p:cNvSpPr/>
          <p:nvPr/>
        </p:nvSpPr>
        <p:spPr>
          <a:xfrm>
            <a:off x="1421331" y="5039380"/>
            <a:ext cx="3581400" cy="523220"/>
          </a:xfrm>
          <a:prstGeom prst="rect">
            <a:avLst/>
          </a:prstGeom>
          <a:ln w="12700">
            <a:solidFill>
              <a:schemeClr val="tx1"/>
            </a:solidFill>
          </a:ln>
        </p:spPr>
        <p:txBody>
          <a:bodyPr wrap="square">
            <a:spAutoFit/>
          </a:bodyPr>
          <a:lstStyle/>
          <a:p>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“Implicit Deny” is set at the bottom of an ACL </a:t>
            </a:r>
          </a:p>
          <a:p>
            <a:r>
              <a:rPr lang="en-US" sz="1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Denies anything not explicitly allowed through</a:t>
            </a:r>
          </a:p>
        </p:txBody>
      </p:sp>
      <p:cxnSp>
        <p:nvCxnSpPr>
          <p:cNvPr id="7" name="Straight Arrow Connector 6"/>
          <p:cNvCxnSpPr>
            <a:stCxn id="5" idx="0"/>
          </p:cNvCxnSpPr>
          <p:nvPr/>
        </p:nvCxnSpPr>
        <p:spPr>
          <a:xfrm flipV="1">
            <a:off x="3212031" y="4398178"/>
            <a:ext cx="0" cy="641202"/>
          </a:xfrm>
          <a:prstGeom prst="straightConnector1">
            <a:avLst/>
          </a:prstGeom>
          <a:ln w="38100">
            <a:solidFill>
              <a:srgbClr val="FF0000"/>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21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pPr marL="0" lvl="1" indent="0">
              <a:buNone/>
            </a:pPr>
            <a:r>
              <a:rPr lang="en-US" sz="2400" b="0" i="1" u="sng" dirty="0"/>
              <a:t>Stateful</a:t>
            </a:r>
          </a:p>
          <a:p>
            <a:pPr lvl="1"/>
            <a:r>
              <a:rPr lang="en-US" sz="2000" b="0" dirty="0"/>
              <a:t>Makes decisions based on context, or state, of traffic</a:t>
            </a:r>
          </a:p>
          <a:p>
            <a:pPr lvl="1"/>
            <a:r>
              <a:rPr lang="en-US" sz="2000" b="0" dirty="0"/>
              <a:t>Inspects Ethernet traffic at most levels of the OSI model</a:t>
            </a:r>
          </a:p>
          <a:p>
            <a:pPr lvl="1"/>
            <a:r>
              <a:rPr lang="en-US" sz="2000" b="0" dirty="0"/>
              <a:t>Can prevent DoS and DDoS attacks</a:t>
            </a:r>
          </a:p>
          <a:p>
            <a:pPr lvl="2">
              <a:spcBef>
                <a:spcPts val="900"/>
              </a:spcBef>
              <a:buClr>
                <a:srgbClr val="17406D">
                  <a:lumMod val="40000"/>
                  <a:lumOff val="60000"/>
                </a:srgbClr>
              </a:buClr>
            </a:pPr>
            <a:r>
              <a:rPr lang="en-US" b="0" dirty="0">
                <a:solidFill>
                  <a:prstClr val="white"/>
                </a:solidFill>
              </a:rPr>
              <a:t>Can ensure TCP traffic is part of an established TCP session</a:t>
            </a:r>
          </a:p>
          <a:p>
            <a:pPr lvl="2">
              <a:spcBef>
                <a:spcPts val="900"/>
              </a:spcBef>
              <a:buClr>
                <a:srgbClr val="17406D">
                  <a:lumMod val="40000"/>
                  <a:lumOff val="60000"/>
                </a:srgbClr>
              </a:buClr>
            </a:pPr>
            <a:r>
              <a:rPr lang="en-US" b="0" dirty="0">
                <a:solidFill>
                  <a:prstClr val="white"/>
                </a:solidFill>
              </a:rPr>
              <a:t>If not, traffic is blocked</a:t>
            </a:r>
            <a:endParaRPr lang="en-US" b="0" dirty="0"/>
          </a:p>
          <a:p>
            <a:pPr marL="0" lvl="1" indent="0">
              <a:buNone/>
            </a:pPr>
            <a:r>
              <a:rPr lang="en-US" sz="2400" b="0" i="1" u="sng" dirty="0"/>
              <a:t>Stateless</a:t>
            </a:r>
          </a:p>
          <a:p>
            <a:pPr lvl="1"/>
            <a:r>
              <a:rPr lang="en-US" sz="2000" b="0" dirty="0"/>
              <a:t>A stateless firewall controls traffic between networks using rules within an ACL</a:t>
            </a:r>
          </a:p>
          <a:p>
            <a:pPr lvl="1"/>
            <a:r>
              <a:rPr lang="en-US" sz="2000" b="0" dirty="0"/>
              <a:t>Packets are viewed in isolation instead of comparing to a record</a:t>
            </a:r>
          </a:p>
          <a:p>
            <a:pPr lvl="1"/>
            <a:r>
              <a:rPr lang="en-US" b="0" dirty="0"/>
              <a:t>Ends with deny any (or something similar)</a:t>
            </a:r>
          </a:p>
          <a:p>
            <a:pPr lvl="1"/>
            <a:endParaRPr lang="en-US" sz="2000" dirty="0"/>
          </a:p>
          <a:p>
            <a:pPr lvl="2"/>
            <a:endParaRPr lang="en-US" dirty="0"/>
          </a:p>
          <a:p>
            <a:pPr marL="0" lvl="1" indent="0">
              <a:buNone/>
            </a:pPr>
            <a:endParaRPr lang="en-US" sz="2400" dirty="0"/>
          </a:p>
        </p:txBody>
      </p:sp>
      <p:sp>
        <p:nvSpPr>
          <p:cNvPr id="2" name="Title 1"/>
          <p:cNvSpPr>
            <a:spLocks noGrp="1"/>
          </p:cNvSpPr>
          <p:nvPr>
            <p:ph type="title"/>
          </p:nvPr>
        </p:nvSpPr>
        <p:spPr/>
        <p:txBody>
          <a:bodyPr>
            <a:normAutofit/>
          </a:bodyPr>
          <a:lstStyle/>
          <a:p>
            <a:r>
              <a:rPr lang="en-US" dirty="0"/>
              <a:t>Install and configure network components to support organizational security</a:t>
            </a:r>
          </a:p>
        </p:txBody>
      </p:sp>
      <p:sp>
        <p:nvSpPr>
          <p:cNvPr id="5" name="Slide Number Placeholder 4">
            <a:extLst>
              <a:ext uri="{FF2B5EF4-FFF2-40B4-BE49-F238E27FC236}">
                <a16:creationId xmlns:a16="http://schemas.microsoft.com/office/drawing/2014/main" id="{4547155F-C7CE-7848-8D7F-31515D20A3D2}"/>
              </a:ext>
            </a:extLst>
          </p:cNvPr>
          <p:cNvSpPr>
            <a:spLocks noGrp="1"/>
          </p:cNvSpPr>
          <p:nvPr>
            <p:ph type="sldNum" sz="quarter" idx="4"/>
          </p:nvPr>
        </p:nvSpPr>
        <p:spPr/>
        <p:txBody>
          <a:bodyPr/>
          <a:lstStyle/>
          <a:p>
            <a:pPr defTabSz="457189"/>
            <a:fld id="{B7CF8A19-3A9E-4ABC-B336-2FDDE321C72D}" type="slidenum">
              <a:rPr lang="en-US">
                <a:latin typeface="Open Sans"/>
              </a:rPr>
              <a:pPr defTabSz="457189"/>
              <a:t>26</a:t>
            </a:fld>
            <a:endParaRPr lang="en-US" dirty="0">
              <a:latin typeface="Open San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444" y="1264920"/>
            <a:ext cx="2468880" cy="2468880"/>
          </a:xfrm>
          <a:prstGeom prst="rect">
            <a:avLst/>
          </a:prstGeom>
          <a:scene3d>
            <a:camera prst="orthographicFront"/>
            <a:lightRig rig="threePt" dir="t"/>
          </a:scene3d>
          <a:sp3d>
            <a:bevelT w="152400" h="50800" prst="softRound"/>
          </a:sp3d>
        </p:spPr>
      </p:pic>
    </p:spTree>
    <p:extLst>
      <p:ext uri="{BB962C8B-B14F-4D97-AF65-F5344CB8AC3E}">
        <p14:creationId xmlns:p14="http://schemas.microsoft.com/office/powerpoint/2010/main" val="3200704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412604280"/>
              </p:ext>
            </p:extLst>
          </p:nvPr>
        </p:nvGraphicFramePr>
        <p:xfrm>
          <a:off x="857250" y="1066800"/>
          <a:ext cx="7429500" cy="4489609"/>
        </p:xfrm>
        <a:graphic>
          <a:graphicData uri="http://schemas.openxmlformats.org/drawingml/2006/table">
            <a:tbl>
              <a:tblPr bandRow="1">
                <a:tableStyleId>{073A0DAA-6AF3-43AB-8588-CEC1D06C72B9}</a:tableStyleId>
              </a:tblPr>
              <a:tblGrid>
                <a:gridCol w="7429500">
                  <a:extLst>
                    <a:ext uri="{9D8B030D-6E8A-4147-A177-3AD203B41FA5}">
                      <a16:colId xmlns:a16="http://schemas.microsoft.com/office/drawing/2014/main" val="19739899"/>
                    </a:ext>
                  </a:extLst>
                </a:gridCol>
              </a:tblGrid>
              <a:tr h="1022507">
                <a:tc>
                  <a:txBody>
                    <a:bodyPr/>
                    <a:lstStyle/>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Apr 6 17:57:29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edda</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kernel: [375785.492469) </a:t>
                      </a:r>
                      <a:r>
                        <a:rPr kumimoji="0" lang="en-US" sz="1100" b="0"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[UFW BLOCK) </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IN=ens160 OUT= MAC=00:00:00:0d0::f2f:000:c:29:c5:0:000:00:S0R0C=4.4.4.12OST=4.4.4.1 LEN=66 TOS=0x00 PREC=0x00TTL=64I0=409B3 OF PROTO=UOP SPT=51096OPT=53 LEN=46</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endPar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83522749"/>
                  </a:ext>
                </a:extLst>
              </a:tr>
              <a:tr h="370840">
                <a:tc>
                  <a:txBody>
                    <a:bodyPr/>
                    <a:lstStyle/>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Apr 6 17:57:33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edda</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kernel: (37578.94937)62</a:t>
                      </a:r>
                      <a:r>
                        <a:rPr kumimoji="0" lang="en-US" sz="1100" b="0"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(UFW BLOCK] </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IN=ensl60 OUT= MAC=00:00:00:0d:0f:f2:000:c:2:9c5:00:00:00:S0R0C=4.4.4.12DST=4.4.4.l LEN=66 TOS=0x00 </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PREC=0x00 TTL=64 I0=47151 OF PROTO=UDP SPT=51096 OPT=S3 LEN=46</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endPar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75041430"/>
                  </a:ext>
                </a:extLst>
              </a:tr>
              <a:tr h="434182">
                <a:tc>
                  <a:txBody>
                    <a:bodyPr/>
                    <a:lstStyle/>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Apr 6 17:57:42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edda</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kernel:(375798.496433) </a:t>
                      </a:r>
                      <a:r>
                        <a:rPr kumimoji="0" lang="en-US" sz="1100" b="0"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(UFW BLOCK</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lN</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=esn160OUT= MAC=00:00:00:00:2d:ffc::2090::0c5:00:00:0S0R:C0=40,4.41,2OST=4.4.4,1 LEN=44TOS=0x00 </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PREC=0x00 TTL=37 I0=37826PROTO=TCP SPT=50062DPT=143 WINDOW:1024 RES=0x00 SYN URGP=0     </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endPar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89553985"/>
                  </a:ext>
                </a:extLst>
              </a:tr>
              <a:tr h="370840">
                <a:tc>
                  <a:txBody>
                    <a:bodyPr/>
                    <a:lstStyle/>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Apr 6 17:57:42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edda</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kernel: (375798.496448) </a:t>
                      </a:r>
                      <a:r>
                        <a:rPr kumimoji="0" lang="en-US" sz="1100" b="0"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[UFW BLOCK) </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1N=ens160OUT= MAC=00:00:00:00:2d:ffc::2090::c05:00:00:0S0R:C=040.4.4.12 DST=4,4.4.LlEN=44 TOS=0x00 </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PREC=0x00 TTL=37I0=41141 PROTO=TCP SP:T 50062DPT=199 WINDOW:1024 RES=0x00 SYN URGP=0</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endPar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15276592"/>
                  </a:ext>
                </a:extLst>
              </a:tr>
              <a:tr h="370840">
                <a:tc>
                  <a:txBody>
                    <a:bodyPr/>
                    <a:lstStyle/>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Apr 6 17:57:42 </a:t>
                      </a:r>
                      <a:r>
                        <a:rPr kumimoji="0" lang="en-US" sz="11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edda</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kernel:(375798.496457) </a:t>
                      </a:r>
                      <a:r>
                        <a:rPr kumimoji="0" lang="en-US" sz="1100" b="0" i="0" u="none" strike="noStrike" kern="1200" cap="none" spc="0" normalizeH="0" baseline="0" noProof="0" dirty="0">
                          <a:ln>
                            <a:noFill/>
                          </a:ln>
                          <a:solidFill>
                            <a:srgbClr val="FFC000"/>
                          </a:solidFill>
                          <a:effectLst/>
                          <a:uLnTx/>
                          <a:uFillTx/>
                          <a:latin typeface="Courier New" panose="02070309020205020404" pitchFamily="49" charset="0"/>
                          <a:ea typeface="+mn-ea"/>
                          <a:cs typeface="Courier New" panose="02070309020205020404" pitchFamily="49" charset="0"/>
                        </a:rPr>
                        <a:t>[UFW BLOCK) </a:t>
                      </a: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IN=ens160 OUT=</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MAC=00:00:00:0d0::f2f:000:c:29:c5:0:000:00:0SR0C=4,4,4,12DST=4,4.41, LEN=44 TOS=0x00</a:t>
                      </a:r>
                    </a:p>
                    <a:p>
                      <a:pPr marL="0" marR="0" lvl="0" indent="0" algn="l" defTabSz="914400" rtl="0" eaLnBrk="1" fontAlgn="auto" latinLnBrk="0" hangingPunct="1">
                        <a:lnSpc>
                          <a:spcPct val="125000"/>
                        </a:lnSpc>
                        <a:spcBef>
                          <a:spcPts val="0"/>
                        </a:spcBef>
                        <a:spcAft>
                          <a:spcPts val="0"/>
                        </a:spcAft>
                        <a:buClr>
                          <a:srgbClr val="FF0000"/>
                        </a:buClr>
                        <a:buSzTx/>
                        <a:buFont typeface="Arial" pitchFamily="34" charset="0"/>
                        <a:buNone/>
                        <a:tabLst/>
                        <a:defRPr/>
                      </a:pPr>
                      <a:r>
                        <a:rPr kumimoji="0" lang="en-US" sz="11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PREC=0x00TTL=4B I0=24746PROTO=TCP SPT=50062DPT=lllWINDOW:1024 RES=0x00SYN URGP=0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36099012"/>
                  </a:ext>
                </a:extLst>
              </a:tr>
            </a:tbl>
          </a:graphicData>
        </a:graphic>
      </p:graphicFrame>
      <p:sp>
        <p:nvSpPr>
          <p:cNvPr id="20" name="Rectangle 19"/>
          <p:cNvSpPr/>
          <p:nvPr/>
        </p:nvSpPr>
        <p:spPr>
          <a:xfrm>
            <a:off x="5181600" y="5638801"/>
            <a:ext cx="3352800" cy="738664"/>
          </a:xfrm>
          <a:prstGeom prst="rect">
            <a:avLst/>
          </a:prstGeom>
          <a:ln w="12700">
            <a:solidFill>
              <a:schemeClr val="tx1"/>
            </a:solidFill>
          </a:ln>
        </p:spPr>
        <p:txBody>
          <a:bodyPr wrap="square">
            <a:spAutoFit/>
          </a:bodyPr>
          <a:lstStyle/>
          <a:p>
            <a:r>
              <a:rPr lang="en-US" sz="1400" dirty="0">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Unix - Linux Firewall (UFW)</a:t>
            </a:r>
          </a:p>
          <a:p>
            <a:r>
              <a:rPr lang="en-US" sz="1400" dirty="0">
                <a:solidFill>
                  <a:srgbClr val="FFC000"/>
                </a:solidFill>
                <a:effectLst>
                  <a:outerShdw blurRad="38100" dist="38100" dir="2700000" algn="tl">
                    <a:srgbClr val="000000">
                      <a:alpha val="43137"/>
                    </a:srgbClr>
                  </a:outerShdw>
                </a:effectLst>
              </a:rPr>
              <a:t>Uses IP tables to inspect and properly handle network-based traffic</a:t>
            </a:r>
          </a:p>
        </p:txBody>
      </p:sp>
      <p:sp>
        <p:nvSpPr>
          <p:cNvPr id="4" name="Title 3">
            <a:extLst>
              <a:ext uri="{FF2B5EF4-FFF2-40B4-BE49-F238E27FC236}">
                <a16:creationId xmlns:a16="http://schemas.microsoft.com/office/drawing/2014/main" id="{CDE9DDDA-50CC-4C44-B268-878FC97BB515}"/>
              </a:ext>
            </a:extLst>
          </p:cNvPr>
          <p:cNvSpPr>
            <a:spLocks noGrp="1"/>
          </p:cNvSpPr>
          <p:nvPr>
            <p:ph type="title"/>
          </p:nvPr>
        </p:nvSpPr>
        <p:spPr/>
        <p:txBody>
          <a:bodyPr/>
          <a:lstStyle/>
          <a:p>
            <a:r>
              <a:rPr lang="en-US" sz="2000" dirty="0"/>
              <a:t>Firewalls</a:t>
            </a:r>
            <a:endParaRPr lang="en-US" dirty="0"/>
          </a:p>
        </p:txBody>
      </p:sp>
      <p:sp>
        <p:nvSpPr>
          <p:cNvPr id="12" name="Slide Number Placeholder 4">
            <a:extLst>
              <a:ext uri="{FF2B5EF4-FFF2-40B4-BE49-F238E27FC236}">
                <a16:creationId xmlns:a16="http://schemas.microsoft.com/office/drawing/2014/main" id="{8A8EDCEA-E147-2340-B077-0E638B6C51DB}"/>
              </a:ext>
            </a:extLst>
          </p:cNvPr>
          <p:cNvSpPr>
            <a:spLocks noGrp="1"/>
          </p:cNvSpPr>
          <p:nvPr>
            <p:ph type="sldNum" sz="quarter" idx="4"/>
          </p:nvPr>
        </p:nvSpPr>
        <p:spPr/>
        <p:txBody>
          <a:bodyPr/>
          <a:lstStyle/>
          <a:p>
            <a:pPr defTabSz="457189"/>
            <a:fld id="{B7CF8A19-3A9E-4ABC-B336-2FDDE321C72D}" type="slidenum">
              <a:rPr lang="en-US">
                <a:latin typeface="Open Sans"/>
              </a:rPr>
              <a:pPr defTabSz="457189"/>
              <a:t>27</a:t>
            </a:fld>
            <a:endParaRPr lang="en-US" dirty="0">
              <a:latin typeface="Open Sans"/>
            </a:endParaRPr>
          </a:p>
        </p:txBody>
      </p:sp>
    </p:spTree>
    <p:extLst>
      <p:ext uri="{BB962C8B-B14F-4D97-AF65-F5344CB8AC3E}">
        <p14:creationId xmlns:p14="http://schemas.microsoft.com/office/powerpoint/2010/main" val="175219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Web Application Firewall (WAF)</a:t>
            </a:r>
          </a:p>
          <a:p>
            <a:pPr lvl="1"/>
            <a:r>
              <a:rPr lang="en-US" sz="1600" b="0" dirty="0"/>
              <a:t>Specialized firewall used to prevent attacks on web servers and the applications that they host</a:t>
            </a:r>
          </a:p>
          <a:p>
            <a:pPr lvl="2"/>
            <a:r>
              <a:rPr lang="en-US" sz="1600" b="0" dirty="0"/>
              <a:t>Blocks attacks and provides security at layer 7 of the OSI model</a:t>
            </a:r>
          </a:p>
          <a:p>
            <a:pPr lvl="2"/>
            <a:r>
              <a:rPr lang="en-US" sz="1600" b="0" dirty="0"/>
              <a:t>Monitors communications to and from a web server</a:t>
            </a:r>
          </a:p>
          <a:p>
            <a:pPr lvl="2"/>
            <a:r>
              <a:rPr lang="en-US" sz="1600" b="0" dirty="0"/>
              <a:t>Method to implement High Availability (HA) in a web application server environment</a:t>
            </a:r>
          </a:p>
          <a:p>
            <a:endParaRPr lang="en-US" dirty="0"/>
          </a:p>
          <a:p>
            <a:pPr lvl="1"/>
            <a:endParaRPr lang="en-US" dirty="0"/>
          </a:p>
        </p:txBody>
      </p:sp>
      <p:sp>
        <p:nvSpPr>
          <p:cNvPr id="2" name="Title 1"/>
          <p:cNvSpPr>
            <a:spLocks noGrp="1"/>
          </p:cNvSpPr>
          <p:nvPr>
            <p:ph type="title"/>
          </p:nvPr>
        </p:nvSpPr>
        <p:spPr/>
        <p:txBody>
          <a:bodyPr/>
          <a:lstStyle/>
          <a:p>
            <a:r>
              <a:rPr lang="en-US" dirty="0"/>
              <a:t>Install and configure network components to support organizational security</a:t>
            </a:r>
          </a:p>
        </p:txBody>
      </p:sp>
      <p:sp>
        <p:nvSpPr>
          <p:cNvPr id="6" name="Slide Number Placeholder 4">
            <a:extLst>
              <a:ext uri="{FF2B5EF4-FFF2-40B4-BE49-F238E27FC236}">
                <a16:creationId xmlns:a16="http://schemas.microsoft.com/office/drawing/2014/main" id="{8E28401B-9EF4-3847-B866-1EFC1C4309D3}"/>
              </a:ext>
            </a:extLst>
          </p:cNvPr>
          <p:cNvSpPr>
            <a:spLocks noGrp="1"/>
          </p:cNvSpPr>
          <p:nvPr>
            <p:ph type="sldNum" sz="quarter" idx="4"/>
          </p:nvPr>
        </p:nvSpPr>
        <p:spPr/>
        <p:txBody>
          <a:bodyPr/>
          <a:lstStyle/>
          <a:p>
            <a:pPr defTabSz="457189"/>
            <a:fld id="{B7CF8A19-3A9E-4ABC-B336-2FDDE321C72D}" type="slidenum">
              <a:rPr lang="en-US">
                <a:latin typeface="Open Sans"/>
              </a:rPr>
              <a:pPr defTabSz="457189"/>
              <a:t>28</a:t>
            </a:fld>
            <a:endParaRPr lang="en-US" dirty="0">
              <a:latin typeface="Open Sans"/>
            </a:endParaRPr>
          </a:p>
        </p:txBody>
      </p:sp>
      <p:sp>
        <p:nvSpPr>
          <p:cNvPr id="7" name="Content Placeholder 5">
            <a:extLst>
              <a:ext uri="{FF2B5EF4-FFF2-40B4-BE49-F238E27FC236}">
                <a16:creationId xmlns:a16="http://schemas.microsoft.com/office/drawing/2014/main" id="{AFEC9179-2067-A54A-BC21-91138067F454}"/>
              </a:ext>
            </a:extLst>
          </p:cNvPr>
          <p:cNvSpPr txBox="1">
            <a:spLocks/>
          </p:cNvSpPr>
          <p:nvPr/>
        </p:nvSpPr>
        <p:spPr>
          <a:xfrm>
            <a:off x="363401" y="3244121"/>
            <a:ext cx="4026145" cy="3090746"/>
          </a:xfrm>
          <a:prstGeom prst="rect">
            <a:avLst/>
          </a:prstGeom>
        </p:spPr>
        <p:txBody>
          <a:bodyPr/>
          <a:lst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indent="0" defTabSz="914400">
              <a:spcBef>
                <a:spcPts val="1200"/>
              </a:spcBef>
              <a:buNone/>
            </a:pPr>
            <a:r>
              <a:rPr lang="en-US" kern="0" dirty="0">
                <a:solidFill>
                  <a:srgbClr val="17406D">
                    <a:lumMod val="40000"/>
                    <a:lumOff val="60000"/>
                  </a:srgbClr>
                </a:solidFill>
                <a:latin typeface="Calibri" panose="020F0502020204030204" pitchFamily="34" charset="0"/>
                <a:cs typeface="Calibri" panose="020F0502020204030204" pitchFamily="34" charset="0"/>
              </a:rPr>
              <a:t>Network Appliances</a:t>
            </a:r>
            <a:endParaRPr lang="en-US" sz="1800" i="1" kern="0" dirty="0">
              <a:solidFill>
                <a:prstClr val="white"/>
              </a:solidFill>
              <a:latin typeface="Calibri" panose="020F0502020204030204" pitchFamily="34" charset="0"/>
              <a:cs typeface="Calibri" panose="020F0502020204030204" pitchFamily="34" charset="0"/>
            </a:endParaRPr>
          </a:p>
          <a:p>
            <a:pPr defTabSz="914400">
              <a:buClr>
                <a:srgbClr val="17406D">
                  <a:lumMod val="40000"/>
                  <a:lumOff val="60000"/>
                </a:srgb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Web Application Firewall (WAF)</a:t>
            </a:r>
          </a:p>
          <a:p>
            <a:pPr lvl="1" defTabSz="914400">
              <a:buClr>
                <a:srgbClr val="17406D">
                  <a:lumMod val="40000"/>
                  <a:lumOff val="60000"/>
                </a:srgbClr>
              </a:buClr>
              <a:buFont typeface="Wingdings" pitchFamily="2" charset="2"/>
              <a:buChar char="§"/>
            </a:pPr>
            <a:r>
              <a:rPr lang="en-US" sz="1400" b="0" kern="0" dirty="0">
                <a:solidFill>
                  <a:schemeClr val="tx2">
                    <a:lumMod val="40000"/>
                    <a:lumOff val="60000"/>
                  </a:schemeClr>
                </a:solidFill>
                <a:latin typeface="Calibri" panose="020F0502020204030204" pitchFamily="34" charset="0"/>
                <a:cs typeface="Calibri" panose="020F0502020204030204" pitchFamily="34" charset="0"/>
              </a:rPr>
              <a:t>WAF Audit mode</a:t>
            </a:r>
          </a:p>
          <a:p>
            <a:pPr lvl="1"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Logs are created but requests and responses are not blocked</a:t>
            </a:r>
          </a:p>
          <a:p>
            <a:pPr lvl="1"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Used to analyze the logs and adjust the rules and settings as needed before enabling Block Mode </a:t>
            </a:r>
          </a:p>
          <a:p>
            <a:pPr lvl="1"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Generates alerts or alerts can be created</a:t>
            </a:r>
          </a:p>
          <a:p>
            <a:pPr defTabSz="914400"/>
            <a:endParaRPr lang="en-US" kern="0" dirty="0"/>
          </a:p>
        </p:txBody>
      </p:sp>
      <p:sp>
        <p:nvSpPr>
          <p:cNvPr id="8" name="Content Placeholder 6">
            <a:extLst>
              <a:ext uri="{FF2B5EF4-FFF2-40B4-BE49-F238E27FC236}">
                <a16:creationId xmlns:a16="http://schemas.microsoft.com/office/drawing/2014/main" id="{A3289DE6-BA69-7C4A-905A-499EC1B58AD3}"/>
              </a:ext>
            </a:extLst>
          </p:cNvPr>
          <p:cNvSpPr txBox="1">
            <a:spLocks/>
          </p:cNvSpPr>
          <p:nvPr/>
        </p:nvSpPr>
        <p:spPr>
          <a:xfrm>
            <a:off x="4389546" y="3733800"/>
            <a:ext cx="4026145" cy="2452688"/>
          </a:xfrm>
          <a:prstGeom prst="rect">
            <a:avLst/>
          </a:prstGeom>
        </p:spPr>
        <p:txBody>
          <a:bodyPr/>
          <a:lst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274320" lvl="2" indent="0" defTabSz="914400">
              <a:buClr>
                <a:srgbClr val="17406D">
                  <a:lumMod val="40000"/>
                  <a:lumOff val="60000"/>
                </a:srgbClr>
              </a:buClr>
              <a:buFont typeface="Wingdings" panose="05000000000000000000" pitchFamily="2" charset="2"/>
              <a:buNone/>
            </a:pPr>
            <a:endParaRPr lang="en-US" sz="1400" b="0" kern="0" dirty="0">
              <a:solidFill>
                <a:prstClr val="white"/>
              </a:solidFill>
              <a:latin typeface="Calibri" panose="020F0502020204030204" pitchFamily="34" charset="0"/>
              <a:cs typeface="Calibri" panose="020F0502020204030204" pitchFamily="34" charset="0"/>
            </a:endParaRPr>
          </a:p>
          <a:p>
            <a:pPr lvl="1" defTabSz="914400">
              <a:buClr>
                <a:srgbClr val="17406D">
                  <a:lumMod val="40000"/>
                  <a:lumOff val="60000"/>
                </a:srgbClr>
              </a:buClr>
              <a:buFont typeface="Arial" panose="020B0604020202020204" pitchFamily="34" charset="0"/>
              <a:buChar char="•"/>
            </a:pPr>
            <a:r>
              <a:rPr lang="en-US" sz="1400" b="0" kern="0" dirty="0">
                <a:solidFill>
                  <a:schemeClr val="tx2">
                    <a:lumMod val="40000"/>
                    <a:lumOff val="60000"/>
                  </a:schemeClr>
                </a:solidFill>
                <a:latin typeface="Calibri" panose="020F0502020204030204" pitchFamily="34" charset="0"/>
                <a:cs typeface="Calibri" panose="020F0502020204030204" pitchFamily="34" charset="0"/>
              </a:rPr>
              <a:t>WAF Block mode</a:t>
            </a:r>
          </a:p>
          <a:p>
            <a:pPr lvl="2"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Used to block HTTP/HTTPS traffic when rules meet specific parameters</a:t>
            </a:r>
          </a:p>
          <a:p>
            <a:pPr lvl="2"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Blocks Request</a:t>
            </a:r>
          </a:p>
          <a:p>
            <a:pPr lvl="2" defTabSz="914400">
              <a:buClr>
                <a:srgbClr val="17406D">
                  <a:lumMod val="40000"/>
                  <a:lumOff val="60000"/>
                </a:srgbClr>
              </a:buClr>
              <a:buFont typeface="Wingdings" pitchFamily="2" charset="2"/>
              <a:buChar char="§"/>
            </a:pPr>
            <a:r>
              <a:rPr lang="en-US" sz="1400" b="0" kern="0" dirty="0">
                <a:solidFill>
                  <a:prstClr val="white"/>
                </a:solidFill>
                <a:latin typeface="Calibri" panose="020F0502020204030204" pitchFamily="34" charset="0"/>
                <a:cs typeface="Calibri" panose="020F0502020204030204" pitchFamily="34" charset="0"/>
              </a:rPr>
              <a:t>Blocks Post</a:t>
            </a:r>
          </a:p>
          <a:p>
            <a:pPr defTabSz="914400"/>
            <a:endParaRPr lang="en-US" sz="1400" kern="0" dirty="0"/>
          </a:p>
        </p:txBody>
      </p:sp>
    </p:spTree>
    <p:extLst>
      <p:ext uri="{BB962C8B-B14F-4D97-AF65-F5344CB8AC3E}">
        <p14:creationId xmlns:p14="http://schemas.microsoft.com/office/powerpoint/2010/main" val="1158791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Endpoint protection</a:t>
            </a:r>
          </a:p>
          <a:p>
            <a:pPr lvl="1"/>
            <a:r>
              <a:rPr lang="en-US" b="0" dirty="0"/>
              <a:t>Next-Generation Firewall (NGFW)</a:t>
            </a:r>
          </a:p>
          <a:p>
            <a:pPr lvl="2"/>
            <a:r>
              <a:rPr lang="en-US" b="0" dirty="0"/>
              <a:t>Act as a stateful firewall by carrying out deep packet filtering</a:t>
            </a:r>
          </a:p>
          <a:p>
            <a:pPr lvl="2"/>
            <a:r>
              <a:rPr lang="en-US" b="0" dirty="0"/>
              <a:t>Inspect application traffic to ensure that it is legitimate</a:t>
            </a:r>
          </a:p>
          <a:p>
            <a:pPr lvl="2"/>
            <a:r>
              <a:rPr lang="en-US" b="0" dirty="0"/>
              <a:t>Use whitelisting to ensure only approved applications can run</a:t>
            </a:r>
          </a:p>
          <a:p>
            <a:pPr lvl="2"/>
            <a:r>
              <a:rPr lang="en-US" b="0" dirty="0"/>
              <a:t>Inspect encrypted SSL and HTTPS packets</a:t>
            </a:r>
          </a:p>
        </p:txBody>
      </p:sp>
      <p:sp>
        <p:nvSpPr>
          <p:cNvPr id="13" name="Title 12"/>
          <p:cNvSpPr>
            <a:spLocks noGrp="1"/>
          </p:cNvSpPr>
          <p:nvPr>
            <p:ph type="title"/>
          </p:nvPr>
        </p:nvSpPr>
        <p:spPr/>
        <p:txBody>
          <a:bodyPr/>
          <a:lstStyle/>
          <a:p>
            <a:r>
              <a:rPr lang="en-US" dirty="0"/>
              <a:t>3.2 Given a scenario, implement host or application security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29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3340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457200" indent="-457200">
              <a:buFont typeface="+mj-lt"/>
              <a:buAutoNum type="alphaLcPeriod"/>
            </a:pPr>
            <a:r>
              <a:rPr lang="en-US" sz="2000" b="0" dirty="0">
                <a:solidFill>
                  <a:schemeClr val="bg1"/>
                </a:solidFill>
              </a:rPr>
              <a:t>Given a scenario, implement secure network architecture concepts (3.2)</a:t>
            </a:r>
          </a:p>
          <a:p>
            <a:pPr marL="457200" indent="-457200">
              <a:buFont typeface="+mj-lt"/>
              <a:buAutoNum type="alphaLcPeriod"/>
            </a:pPr>
            <a:r>
              <a:rPr lang="en-US" sz="2000" b="0" dirty="0">
                <a:solidFill>
                  <a:schemeClr val="bg1"/>
                </a:solidFill>
              </a:rPr>
              <a:t>Install and configure network components to support organizational security (2.1)</a:t>
            </a:r>
          </a:p>
        </p:txBody>
      </p:sp>
      <p:sp>
        <p:nvSpPr>
          <p:cNvPr id="2" name="Title 1"/>
          <p:cNvSpPr>
            <a:spLocks noGrp="1"/>
          </p:cNvSpPr>
          <p:nvPr>
            <p:ph type="title"/>
          </p:nvPr>
        </p:nvSpPr>
        <p:spPr/>
        <p:txBody>
          <a:bodyPr>
            <a:normAutofit/>
          </a:bodyPr>
          <a:lstStyle/>
          <a:p>
            <a:r>
              <a:rPr lang="en-US" dirty="0"/>
              <a:t>Exploring Network Technologies and Tools</a:t>
            </a:r>
          </a:p>
        </p:txBody>
      </p:sp>
      <p:sp>
        <p:nvSpPr>
          <p:cNvPr id="4" name="Slide Number Placeholder 4">
            <a:extLst>
              <a:ext uri="{FF2B5EF4-FFF2-40B4-BE49-F238E27FC236}">
                <a16:creationId xmlns:a16="http://schemas.microsoft.com/office/drawing/2014/main" id="{5C694552-5183-C742-B80C-783A8F4AEDEB}"/>
              </a:ext>
            </a:extLst>
          </p:cNvPr>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7CF8A19-3A9E-4ABC-B336-2FDDE321C72D}" type="slidenum">
              <a:rPr kumimoji="0" lang="en-US" sz="1050" b="0" i="0" u="none" strike="noStrike" kern="1200" cap="none" spc="0" normalizeH="0" baseline="0" noProof="0" smtClean="0">
                <a:ln>
                  <a:noFill/>
                </a:ln>
                <a:solidFill>
                  <a:schemeClr val="bg1"/>
                </a:solidFill>
                <a:effectLst/>
                <a:uLnTx/>
                <a:uFillTx/>
                <a:latin typeface="Open Sans"/>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schemeClr val="bg1"/>
              </a:solidFill>
              <a:effectLst/>
              <a:uLnTx/>
              <a:uFillTx/>
              <a:latin typeface="Open Sans"/>
              <a:ea typeface="+mn-ea"/>
              <a:cs typeface="+mn-cs"/>
            </a:endParaRPr>
          </a:p>
        </p:txBody>
      </p:sp>
    </p:spTree>
    <p:extLst>
      <p:ext uri="{BB962C8B-B14F-4D97-AF65-F5344CB8AC3E}">
        <p14:creationId xmlns:p14="http://schemas.microsoft.com/office/powerpoint/2010/main" val="3300487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i="1" dirty="0"/>
              <a:t>Mail Gateway or Email Security Gateway </a:t>
            </a:r>
          </a:p>
          <a:p>
            <a:pPr lvl="1">
              <a:lnSpc>
                <a:spcPct val="100000"/>
              </a:lnSpc>
            </a:pPr>
            <a:r>
              <a:rPr lang="en-US" b="0" dirty="0"/>
              <a:t>Is a device that sits in a DMZ to scan incoming and outgoing email for viruses</a:t>
            </a:r>
          </a:p>
          <a:p>
            <a:pPr lvl="1">
              <a:lnSpc>
                <a:spcPct val="150000"/>
              </a:lnSpc>
            </a:pPr>
            <a:r>
              <a:rPr lang="en-US" b="0" dirty="0"/>
              <a:t>Commonly performs:</a:t>
            </a:r>
          </a:p>
          <a:p>
            <a:pPr lvl="2">
              <a:lnSpc>
                <a:spcPct val="150000"/>
              </a:lnSpc>
            </a:pPr>
            <a:r>
              <a:rPr lang="en-US" sz="2000" b="0" dirty="0"/>
              <a:t>Spam filtering</a:t>
            </a:r>
          </a:p>
          <a:p>
            <a:pPr lvl="2">
              <a:lnSpc>
                <a:spcPct val="150000"/>
              </a:lnSpc>
            </a:pPr>
            <a:r>
              <a:rPr lang="en-US" sz="2000" b="0" dirty="0"/>
              <a:t>Malware filtering</a:t>
            </a:r>
          </a:p>
          <a:p>
            <a:pPr lvl="2">
              <a:lnSpc>
                <a:spcPct val="150000"/>
              </a:lnSpc>
            </a:pPr>
            <a:r>
              <a:rPr lang="en-US" sz="2000" b="0" dirty="0"/>
              <a:t>Data loss prevention </a:t>
            </a:r>
          </a:p>
          <a:p>
            <a:pPr lvl="2">
              <a:lnSpc>
                <a:spcPct val="150000"/>
              </a:lnSpc>
            </a:pPr>
            <a:r>
              <a:rPr lang="en-US" sz="2000" b="0" dirty="0"/>
              <a:t>Encryption</a:t>
            </a:r>
          </a:p>
        </p:txBody>
      </p:sp>
      <p:sp>
        <p:nvSpPr>
          <p:cNvPr id="3" name="Title 2"/>
          <p:cNvSpPr>
            <a:spLocks noGrp="1"/>
          </p:cNvSpPr>
          <p:nvPr>
            <p:ph type="title"/>
          </p:nvPr>
        </p:nvSpPr>
        <p:spPr/>
        <p:txBody>
          <a:bodyPr/>
          <a:lstStyle/>
          <a:p>
            <a:r>
              <a:rPr lang="en-US" dirty="0"/>
              <a:t>Install and configure network components to support organizational security</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4563979" y="3048000"/>
            <a:ext cx="3762102" cy="2286000"/>
          </a:xfrm>
          <a:prstGeom prst="rect">
            <a:avLst/>
          </a:prstGeom>
        </p:spPr>
      </p:pic>
      <p:sp>
        <p:nvSpPr>
          <p:cNvPr id="5" name="Slide Number Placeholder 4">
            <a:extLst>
              <a:ext uri="{FF2B5EF4-FFF2-40B4-BE49-F238E27FC236}">
                <a16:creationId xmlns:a16="http://schemas.microsoft.com/office/drawing/2014/main" id="{43D04009-FE78-0645-88EE-F8AF4B5D1CFD}"/>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30</a:t>
            </a:fld>
            <a:endParaRPr lang="en-US" sz="1000" dirty="0">
              <a:solidFill>
                <a:schemeClr val="tx2">
                  <a:lumMod val="40000"/>
                  <a:lumOff val="60000"/>
                </a:schemeClr>
              </a:solidFill>
              <a:latin typeface="Open Sans"/>
            </a:endParaRPr>
          </a:p>
        </p:txBody>
      </p:sp>
    </p:spTree>
    <p:extLst>
      <p:ext uri="{BB962C8B-B14F-4D97-AF65-F5344CB8AC3E}">
        <p14:creationId xmlns:p14="http://schemas.microsoft.com/office/powerpoint/2010/main" val="2310064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dirty="0"/>
              <a:t>Content Filter</a:t>
            </a:r>
          </a:p>
          <a:p>
            <a:endParaRPr lang="en-US" dirty="0"/>
          </a:p>
        </p:txBody>
      </p:sp>
      <p:sp>
        <p:nvSpPr>
          <p:cNvPr id="4" name="Title 3"/>
          <p:cNvSpPr>
            <a:spLocks noGrp="1"/>
          </p:cNvSpPr>
          <p:nvPr>
            <p:ph type="title"/>
          </p:nvPr>
        </p:nvSpPr>
        <p:spPr/>
        <p:txBody>
          <a:bodyPr/>
          <a:lstStyle/>
          <a:p>
            <a:r>
              <a:rPr lang="en-US" dirty="0"/>
              <a:t>Install and configure network components to support organizational security</a:t>
            </a:r>
          </a:p>
        </p:txBody>
      </p:sp>
      <p:sp>
        <p:nvSpPr>
          <p:cNvPr id="10" name="Slide Number Placeholder 4">
            <a:extLst>
              <a:ext uri="{FF2B5EF4-FFF2-40B4-BE49-F238E27FC236}">
                <a16:creationId xmlns:a16="http://schemas.microsoft.com/office/drawing/2014/main" id="{29D3894C-175F-9143-B098-ECBAAA540947}"/>
              </a:ext>
            </a:extLst>
          </p:cNvPr>
          <p:cNvSpPr>
            <a:spLocks noGrp="1"/>
          </p:cNvSpPr>
          <p:nvPr>
            <p:ph type="sldNum" sz="quarter" idx="4"/>
          </p:nvPr>
        </p:nvSpPr>
        <p:spPr/>
        <p:txBody>
          <a:bodyPr/>
          <a:lstStyle/>
          <a:p>
            <a:pPr defTabSz="457189"/>
            <a:fld id="{B7CF8A19-3A9E-4ABC-B336-2FDDE321C72D}" type="slidenum">
              <a:rPr lang="en-US">
                <a:latin typeface="Open Sans"/>
              </a:rPr>
              <a:pPr defTabSz="457189"/>
              <a:t>31</a:t>
            </a:fld>
            <a:endParaRPr lang="en-US" dirty="0">
              <a:latin typeface="Open Sans"/>
            </a:endParaRPr>
          </a:p>
        </p:txBody>
      </p:sp>
      <p:sp>
        <p:nvSpPr>
          <p:cNvPr id="5" name="TextBox 4">
            <a:extLst>
              <a:ext uri="{FF2B5EF4-FFF2-40B4-BE49-F238E27FC236}">
                <a16:creationId xmlns:a16="http://schemas.microsoft.com/office/drawing/2014/main" id="{2C31781A-BDDA-9E02-D261-0E611DB6FBAB}"/>
              </a:ext>
            </a:extLst>
          </p:cNvPr>
          <p:cNvSpPr txBox="1"/>
          <p:nvPr/>
        </p:nvSpPr>
        <p:spPr>
          <a:xfrm>
            <a:off x="381000" y="1752600"/>
            <a:ext cx="76073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libri" panose="020F0502020204030204" pitchFamily="34" charset="0"/>
              </a:rPr>
              <a:t>D</a:t>
            </a:r>
            <a:r>
              <a:rPr lang="en-US" dirty="0">
                <a:solidFill>
                  <a:schemeClr val="bg1"/>
                </a:solidFill>
                <a:effectLst/>
                <a:latin typeface="Calibri" panose="020F0502020204030204" pitchFamily="34" charset="0"/>
              </a:rPr>
              <a:t>esigned to apply several user-focused filtering</a:t>
            </a:r>
          </a:p>
          <a:p>
            <a:pPr marL="301625"/>
            <a:r>
              <a:rPr lang="en-US" dirty="0">
                <a:solidFill>
                  <a:schemeClr val="bg1"/>
                </a:solidFill>
                <a:effectLst/>
                <a:latin typeface="Calibri" panose="020F0502020204030204" pitchFamily="34" charset="0"/>
              </a:rPr>
              <a:t>rules, such as blocking uniform resource locators (URLs) that appear on content blacklists or applying time-based restrictions to browsing. </a:t>
            </a:r>
          </a:p>
          <a:p>
            <a:endParaRPr lang="en-US" dirty="0">
              <a:solidFill>
                <a:schemeClr val="bg1"/>
              </a:solidFill>
              <a:effectLst/>
              <a:latin typeface="Calibri" panose="020F0502020204030204" pitchFamily="34" charset="0"/>
            </a:endParaRPr>
          </a:p>
          <a:p>
            <a:pPr marL="285750" indent="-285750">
              <a:buFont typeface="Arial" panose="020B0604020202020204" pitchFamily="34" charset="0"/>
              <a:buChar char="•"/>
            </a:pPr>
            <a:r>
              <a:rPr lang="en-US" dirty="0">
                <a:solidFill>
                  <a:schemeClr val="bg1"/>
                </a:solidFill>
                <a:latin typeface="Calibri" panose="020F0502020204030204" pitchFamily="34" charset="0"/>
              </a:rPr>
              <a:t>U</a:t>
            </a:r>
            <a:r>
              <a:rPr lang="en-US" dirty="0">
                <a:solidFill>
                  <a:schemeClr val="bg1"/>
                </a:solidFill>
                <a:effectLst/>
                <a:latin typeface="Calibri" panose="020F0502020204030204" pitchFamily="34" charset="0"/>
              </a:rPr>
              <a:t>sually implemented as a class of product called a secure web gateway (SWG). </a:t>
            </a:r>
          </a:p>
          <a:p>
            <a:pPr marL="742950" lvl="1" indent="-285750">
              <a:buFont typeface="Arial" panose="020B0604020202020204" pitchFamily="34" charset="0"/>
              <a:buChar char="•"/>
            </a:pPr>
            <a:r>
              <a:rPr lang="en-US" dirty="0">
                <a:solidFill>
                  <a:schemeClr val="bg1"/>
                </a:solidFill>
                <a:effectLst/>
                <a:latin typeface="Calibri" panose="020F0502020204030204" pitchFamily="34" charset="0"/>
              </a:rPr>
              <a:t>Also performs threat analysis ,</a:t>
            </a:r>
          </a:p>
          <a:p>
            <a:pPr marL="742950" lvl="1" indent="-285750">
              <a:buFont typeface="Arial" panose="020B0604020202020204" pitchFamily="34" charset="0"/>
              <a:buChar char="•"/>
            </a:pPr>
            <a:r>
              <a:rPr lang="en-US" dirty="0">
                <a:solidFill>
                  <a:schemeClr val="bg1"/>
                </a:solidFill>
                <a:effectLst/>
                <a:latin typeface="Calibri" panose="020F0502020204030204" pitchFamily="34" charset="0"/>
              </a:rPr>
              <a:t>Implements data loss prevention (DLP) </a:t>
            </a:r>
          </a:p>
          <a:p>
            <a:pPr marL="742950" lvl="1" indent="-285750">
              <a:buFont typeface="Arial" panose="020B0604020202020204" pitchFamily="34" charset="0"/>
              <a:buChar char="•"/>
            </a:pPr>
            <a:r>
              <a:rPr lang="en-US" dirty="0">
                <a:solidFill>
                  <a:schemeClr val="bg1"/>
                </a:solidFill>
                <a:latin typeface="Calibri" panose="020F0502020204030204" pitchFamily="34" charset="0"/>
              </a:rPr>
              <a:t>Implements </a:t>
            </a:r>
            <a:r>
              <a:rPr lang="en-US" dirty="0">
                <a:solidFill>
                  <a:schemeClr val="bg1"/>
                </a:solidFill>
                <a:effectLst/>
                <a:latin typeface="Calibri" panose="020F0502020204030204" pitchFamily="34" charset="0"/>
              </a:rPr>
              <a:t>cloud access security brokers (CASB) to protect against</a:t>
            </a:r>
            <a:r>
              <a:rPr lang="en-US" dirty="0">
                <a:solidFill>
                  <a:schemeClr val="bg1"/>
                </a:solidFill>
                <a:latin typeface="Calibri" panose="020F0502020204030204" pitchFamily="34" charset="0"/>
              </a:rPr>
              <a:t> </a:t>
            </a:r>
            <a:r>
              <a:rPr lang="en-US" dirty="0">
                <a:solidFill>
                  <a:schemeClr val="bg1"/>
                </a:solidFill>
                <a:effectLst/>
                <a:latin typeface="Calibri" panose="020F0502020204030204" pitchFamily="34" charset="0"/>
              </a:rPr>
              <a:t>the full range of unauthorized egress threats, including malware command and control</a:t>
            </a:r>
            <a:r>
              <a:rPr lang="en-US" dirty="0">
                <a:solidFill>
                  <a:schemeClr val="bg1"/>
                </a:solidFill>
                <a:latin typeface="Calibri" panose="020F0502020204030204" pitchFamily="34" charset="0"/>
              </a:rPr>
              <a:t> </a:t>
            </a:r>
            <a:r>
              <a:rPr lang="en-US" dirty="0">
                <a:solidFill>
                  <a:schemeClr val="bg1"/>
                </a:solidFill>
                <a:effectLst/>
                <a:latin typeface="Calibri" panose="020F0502020204030204" pitchFamily="34" charset="0"/>
              </a:rPr>
              <a:t>and data exfiltration.</a:t>
            </a:r>
          </a:p>
          <a:p>
            <a:endParaRPr lang="en-US" dirty="0">
              <a:solidFill>
                <a:schemeClr val="bg1"/>
              </a:solidFill>
            </a:endParaRPr>
          </a:p>
        </p:txBody>
      </p:sp>
    </p:spTree>
    <p:extLst>
      <p:ext uri="{BB962C8B-B14F-4D97-AF65-F5344CB8AC3E}">
        <p14:creationId xmlns:p14="http://schemas.microsoft.com/office/powerpoint/2010/main" val="182795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dirty="0"/>
              <a:t>Network Appliances</a:t>
            </a:r>
          </a:p>
          <a:p>
            <a:pPr lvl="1"/>
            <a:r>
              <a:rPr lang="en-US" b="0" dirty="0"/>
              <a:t>Intrusion Detection System (NIDS) / Intrusion Prevention System (NIPS)</a:t>
            </a:r>
          </a:p>
          <a:p>
            <a:pPr lvl="2"/>
            <a:r>
              <a:rPr lang="en-US" b="0" dirty="0"/>
              <a:t>Watch network traffic intrusions exploits against:</a:t>
            </a:r>
          </a:p>
          <a:p>
            <a:pPr lvl="3"/>
            <a:r>
              <a:rPr lang="en-US" b="0" dirty="0"/>
              <a:t>Operating systems</a:t>
            </a:r>
          </a:p>
          <a:p>
            <a:pPr lvl="3"/>
            <a:r>
              <a:rPr lang="en-US" b="0" dirty="0"/>
              <a:t>Applications</a:t>
            </a:r>
          </a:p>
          <a:p>
            <a:pPr lvl="3"/>
            <a:r>
              <a:rPr lang="en-US" b="0" dirty="0"/>
              <a:t>Buffer overflows</a:t>
            </a:r>
          </a:p>
          <a:p>
            <a:pPr lvl="3"/>
            <a:r>
              <a:rPr lang="en-US" b="0" dirty="0"/>
              <a:t>Cross-site scripting</a:t>
            </a:r>
          </a:p>
          <a:p>
            <a:pPr lvl="3"/>
            <a:r>
              <a:rPr lang="en-US" b="0" dirty="0"/>
              <a:t>Other vulnerabilities</a:t>
            </a:r>
          </a:p>
          <a:p>
            <a:pPr lvl="2"/>
            <a:r>
              <a:rPr lang="en-US" b="0" dirty="0"/>
              <a:t>Detection vs. Prevention</a:t>
            </a:r>
          </a:p>
          <a:p>
            <a:pPr lvl="3"/>
            <a:r>
              <a:rPr lang="en-US" b="0" dirty="0"/>
              <a:t>Detection – Alarm or alert</a:t>
            </a:r>
          </a:p>
          <a:p>
            <a:pPr lvl="3"/>
            <a:r>
              <a:rPr lang="en-US" b="0" dirty="0"/>
              <a:t>Prevention – Stop it before it gets into the network</a:t>
            </a:r>
          </a:p>
          <a:p>
            <a:endParaRPr lang="en-US" dirty="0"/>
          </a:p>
        </p:txBody>
      </p:sp>
      <p:sp>
        <p:nvSpPr>
          <p:cNvPr id="6" name="Title 5"/>
          <p:cNvSpPr>
            <a:spLocks noGrp="1"/>
          </p:cNvSpPr>
          <p:nvPr>
            <p:ph type="title"/>
          </p:nvPr>
        </p:nvSpPr>
        <p:spPr/>
        <p:txBody>
          <a:bodyPr/>
          <a:lstStyle/>
          <a:p>
            <a:r>
              <a:rPr lang="en-US" dirty="0"/>
              <a:t>Given a scenario, implement secure network designs</a:t>
            </a:r>
          </a:p>
        </p:txBody>
      </p:sp>
      <p:sp>
        <p:nvSpPr>
          <p:cNvPr id="2" name="Slide Number Placeholder 1"/>
          <p:cNvSpPr>
            <a:spLocks noGrp="1"/>
          </p:cNvSpPr>
          <p:nvPr>
            <p:ph type="sldNum" sz="quarter" idx="4"/>
          </p:nvPr>
        </p:nvSpPr>
        <p:spPr>
          <a:xfrm>
            <a:off x="8001000" y="6524625"/>
            <a:ext cx="1143000" cy="304800"/>
          </a:xfrm>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32</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93990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1"/>
          </p:nvPr>
        </p:nvSpPr>
        <p:spPr>
          <a:xfrm>
            <a:off x="7988300" y="6524625"/>
            <a:ext cx="1143000" cy="304800"/>
          </a:xfrm>
          <a:prstGeom prst="rect">
            <a:avLst/>
          </a:prstGeom>
        </p:spPr>
        <p:txBody>
          <a:bodyPr/>
          <a:lstStyle/>
          <a:p>
            <a:pPr algn="ctr"/>
            <a:fld id="{CF8BF5C1-0C31-4117-9346-26B34DEE768C}" type="slidenum">
              <a:rPr lang="en-US" altLang="en-US" sz="1000" smtClean="0">
                <a:solidFill>
                  <a:schemeClr val="bg1"/>
                </a:solidFill>
                <a:latin typeface="Times New Roman" panose="02020603050405020304" pitchFamily="18" charset="0"/>
                <a:cs typeface="Times New Roman" panose="02020603050405020304" pitchFamily="18" charset="0"/>
              </a:rPr>
              <a:pPr algn="ctr"/>
              <a:t>33</a:t>
            </a:fld>
            <a:endParaRPr lang="en-US" altLang="en-US" sz="1000"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2"/>
          </p:nvPr>
        </p:nvSpPr>
        <p:spPr>
          <a:xfrm>
            <a:off x="585128" y="1066799"/>
            <a:ext cx="4319222" cy="3894153"/>
          </a:xfrm>
        </p:spPr>
        <p:txBody>
          <a:bodyPr/>
          <a:lstStyle/>
          <a:p>
            <a:pPr>
              <a:spcBef>
                <a:spcPts val="1200"/>
              </a:spcBef>
              <a:buClr>
                <a:srgbClr val="17406D">
                  <a:lumMod val="40000"/>
                  <a:lumOff val="60000"/>
                </a:srgbClr>
              </a:buClr>
            </a:pPr>
            <a:r>
              <a:rPr lang="en-US" dirty="0"/>
              <a:t>Network Appliances</a:t>
            </a:r>
          </a:p>
          <a:p>
            <a:pPr lvl="1">
              <a:spcBef>
                <a:spcPts val="1200"/>
              </a:spcBef>
              <a:buClr>
                <a:srgbClr val="17406D">
                  <a:lumMod val="40000"/>
                  <a:lumOff val="60000"/>
                </a:srgbClr>
              </a:buClr>
            </a:pPr>
            <a:r>
              <a:rPr lang="en-US" sz="1600" b="0" dirty="0">
                <a:solidFill>
                  <a:prstClr val="white"/>
                </a:solidFill>
              </a:rPr>
              <a:t>Intrusion Detection System (NIDS) -Passive monitoring</a:t>
            </a:r>
          </a:p>
          <a:p>
            <a:pPr lvl="3">
              <a:spcBef>
                <a:spcPts val="1200"/>
              </a:spcBef>
              <a:buClr>
                <a:srgbClr val="17406D">
                  <a:lumMod val="40000"/>
                  <a:lumOff val="60000"/>
                </a:srgbClr>
              </a:buClr>
            </a:pPr>
            <a:r>
              <a:rPr lang="en-US" sz="1400" b="0" dirty="0">
                <a:solidFill>
                  <a:prstClr val="white"/>
                </a:solidFill>
              </a:rPr>
              <a:t>Examine a copy of the traffic</a:t>
            </a:r>
          </a:p>
          <a:p>
            <a:pPr lvl="3">
              <a:spcBef>
                <a:spcPts val="1200"/>
              </a:spcBef>
              <a:buClr>
                <a:srgbClr val="17406D">
                  <a:lumMod val="40000"/>
                  <a:lumOff val="60000"/>
                </a:srgbClr>
              </a:buClr>
            </a:pPr>
            <a:r>
              <a:rPr lang="en-US" sz="1400" b="0" dirty="0">
                <a:solidFill>
                  <a:prstClr val="white"/>
                </a:solidFill>
              </a:rPr>
              <a:t>Port mirror (SPAN), network tap</a:t>
            </a:r>
          </a:p>
          <a:p>
            <a:pPr lvl="3">
              <a:spcBef>
                <a:spcPts val="1200"/>
              </a:spcBef>
              <a:buClr>
                <a:srgbClr val="17406D">
                  <a:lumMod val="40000"/>
                  <a:lumOff val="60000"/>
                </a:srgbClr>
              </a:buClr>
            </a:pPr>
            <a:r>
              <a:rPr lang="en-US" sz="1400" b="0" dirty="0">
                <a:solidFill>
                  <a:prstClr val="white"/>
                </a:solidFill>
              </a:rPr>
              <a:t>No way to block (prevent) traffic</a:t>
            </a:r>
          </a:p>
          <a:p>
            <a:pPr lvl="3">
              <a:spcBef>
                <a:spcPts val="1200"/>
              </a:spcBef>
              <a:buClr>
                <a:srgbClr val="17406D">
                  <a:lumMod val="40000"/>
                  <a:lumOff val="60000"/>
                </a:srgbClr>
              </a:buClr>
            </a:pPr>
            <a:r>
              <a:rPr lang="en-US" sz="1400" b="0" dirty="0">
                <a:solidFill>
                  <a:prstClr val="white"/>
                </a:solidFill>
              </a:rPr>
              <a:t>Passive (out-of-band) response</a:t>
            </a:r>
          </a:p>
          <a:p>
            <a:pPr lvl="3">
              <a:spcBef>
                <a:spcPts val="1200"/>
              </a:spcBef>
              <a:buClr>
                <a:srgbClr val="17406D">
                  <a:lumMod val="40000"/>
                  <a:lumOff val="60000"/>
                </a:srgbClr>
              </a:buClr>
            </a:pPr>
            <a:r>
              <a:rPr lang="en-US" sz="1400" b="0" dirty="0">
                <a:solidFill>
                  <a:prstClr val="white"/>
                </a:solidFill>
              </a:rPr>
              <a:t>Detective control- attempts to detect attacks after they occur</a:t>
            </a:r>
          </a:p>
          <a:p>
            <a:pPr lvl="3">
              <a:spcBef>
                <a:spcPts val="1200"/>
              </a:spcBef>
              <a:buClr>
                <a:srgbClr val="17406D">
                  <a:lumMod val="40000"/>
                  <a:lumOff val="60000"/>
                </a:srgbClr>
              </a:buClr>
            </a:pPr>
            <a:r>
              <a:rPr lang="en-US" sz="1400" b="0" dirty="0">
                <a:solidFill>
                  <a:prstClr val="white"/>
                </a:solidFill>
              </a:rPr>
              <a:t>Detection engine performs real-time analysis of indicators</a:t>
            </a:r>
          </a:p>
          <a:p>
            <a:pPr lvl="3">
              <a:spcBef>
                <a:spcPts val="1200"/>
              </a:spcBef>
              <a:buClr>
                <a:srgbClr val="17406D">
                  <a:lumMod val="40000"/>
                  <a:lumOff val="60000"/>
                </a:srgbClr>
              </a:buClr>
            </a:pPr>
            <a:endParaRPr lang="en-US" dirty="0">
              <a:solidFill>
                <a:prstClr val="white"/>
              </a:solidFill>
            </a:endParaRPr>
          </a:p>
          <a:p>
            <a:pPr lvl="3">
              <a:spcBef>
                <a:spcPts val="1200"/>
              </a:spcBef>
              <a:buClr>
                <a:srgbClr val="17406D">
                  <a:lumMod val="40000"/>
                  <a:lumOff val="60000"/>
                </a:srgbClr>
              </a:buClr>
            </a:pPr>
            <a:endParaRPr lang="en-US" sz="1800" dirty="0">
              <a:solidFill>
                <a:prstClr val="white"/>
              </a:solidFill>
            </a:endParaRPr>
          </a:p>
          <a:p>
            <a:endParaRPr lang="en-US" dirty="0"/>
          </a:p>
        </p:txBody>
      </p:sp>
      <p:sp>
        <p:nvSpPr>
          <p:cNvPr id="14" name="Content Placeholder 13"/>
          <p:cNvSpPr>
            <a:spLocks noGrp="1"/>
          </p:cNvSpPr>
          <p:nvPr>
            <p:ph sz="half" idx="13"/>
          </p:nvPr>
        </p:nvSpPr>
        <p:spPr>
          <a:xfrm>
            <a:off x="4834771" y="1496716"/>
            <a:ext cx="4319222" cy="2862429"/>
          </a:xfrm>
        </p:spPr>
        <p:txBody>
          <a:bodyPr/>
          <a:lstStyle/>
          <a:p>
            <a:pPr lvl="1">
              <a:spcBef>
                <a:spcPts val="1200"/>
              </a:spcBef>
              <a:buClr>
                <a:srgbClr val="17406D">
                  <a:lumMod val="40000"/>
                  <a:lumOff val="60000"/>
                </a:srgbClr>
              </a:buClr>
            </a:pPr>
            <a:r>
              <a:rPr lang="en-US" sz="1600" b="0" dirty="0">
                <a:solidFill>
                  <a:prstClr val="white"/>
                </a:solidFill>
              </a:rPr>
              <a:t>Intrusion Prevention System (NIPS)</a:t>
            </a:r>
          </a:p>
          <a:p>
            <a:pPr marL="548640" lvl="3">
              <a:spcBef>
                <a:spcPts val="1200"/>
              </a:spcBef>
              <a:buClr>
                <a:srgbClr val="17406D">
                  <a:lumMod val="40000"/>
                  <a:lumOff val="60000"/>
                </a:srgbClr>
              </a:buClr>
            </a:pPr>
            <a:r>
              <a:rPr lang="en-US" sz="1400" b="0" dirty="0">
                <a:solidFill>
                  <a:prstClr val="white"/>
                </a:solidFill>
              </a:rPr>
              <a:t>When malicious traffic is identified</a:t>
            </a:r>
          </a:p>
          <a:p>
            <a:pPr marL="822960" lvl="4">
              <a:spcBef>
                <a:spcPts val="1200"/>
              </a:spcBef>
              <a:buClr>
                <a:srgbClr val="17406D">
                  <a:lumMod val="40000"/>
                  <a:lumOff val="60000"/>
                </a:srgbClr>
              </a:buClr>
            </a:pPr>
            <a:r>
              <a:rPr lang="en-US" sz="1400" b="0" dirty="0">
                <a:solidFill>
                  <a:prstClr val="white"/>
                </a:solidFill>
              </a:rPr>
              <a:t>IPS sends TCP RST (reset) frames</a:t>
            </a:r>
          </a:p>
          <a:p>
            <a:pPr marL="822960" lvl="4">
              <a:spcBef>
                <a:spcPts val="1200"/>
              </a:spcBef>
              <a:buClr>
                <a:srgbClr val="17406D">
                  <a:lumMod val="40000"/>
                  <a:lumOff val="60000"/>
                </a:srgbClr>
              </a:buClr>
            </a:pPr>
            <a:r>
              <a:rPr lang="en-US" sz="1400" b="0" dirty="0">
                <a:solidFill>
                  <a:prstClr val="white"/>
                </a:solidFill>
              </a:rPr>
              <a:t>Limited UDP response available</a:t>
            </a:r>
          </a:p>
          <a:p>
            <a:pPr marL="822960" lvl="4">
              <a:spcBef>
                <a:spcPts val="1200"/>
              </a:spcBef>
              <a:buClr>
                <a:srgbClr val="17406D">
                  <a:lumMod val="40000"/>
                  <a:lumOff val="60000"/>
                </a:srgbClr>
              </a:buClr>
            </a:pPr>
            <a:r>
              <a:rPr lang="en-US" sz="1400" b="0" dirty="0">
                <a:solidFill>
                  <a:prstClr val="white"/>
                </a:solidFill>
              </a:rPr>
              <a:t>In-band response</a:t>
            </a:r>
          </a:p>
          <a:p>
            <a:pPr marL="822960" lvl="4">
              <a:spcBef>
                <a:spcPts val="1200"/>
              </a:spcBef>
              <a:buClr>
                <a:srgbClr val="17406D">
                  <a:lumMod val="40000"/>
                  <a:lumOff val="60000"/>
                </a:srgbClr>
              </a:buClr>
            </a:pPr>
            <a:endParaRPr lang="en-US" dirty="0">
              <a:solidFill>
                <a:prstClr val="white"/>
              </a:solidFill>
            </a:endParaRPr>
          </a:p>
          <a:p>
            <a:endParaRPr lang="en-US" dirty="0"/>
          </a:p>
        </p:txBody>
      </p:sp>
      <p:sp>
        <p:nvSpPr>
          <p:cNvPr id="7" name="Title 6"/>
          <p:cNvSpPr>
            <a:spLocks noGrp="1"/>
          </p:cNvSpPr>
          <p:nvPr>
            <p:ph type="title"/>
          </p:nvPr>
        </p:nvSpPr>
        <p:spPr/>
        <p:txBody>
          <a:bodyPr/>
          <a:lstStyle/>
          <a:p>
            <a:r>
              <a:rPr lang="en-US" dirty="0"/>
              <a:t>Given a scenario, implement secure network designs</a:t>
            </a:r>
          </a:p>
        </p:txBody>
      </p:sp>
      <p:sp>
        <p:nvSpPr>
          <p:cNvPr id="21" name="Rectangle 20"/>
          <p:cNvSpPr/>
          <p:nvPr/>
        </p:nvSpPr>
        <p:spPr bwMode="auto">
          <a:xfrm>
            <a:off x="405176" y="4604273"/>
            <a:ext cx="995083" cy="295835"/>
          </a:xfrm>
          <a:prstGeom prst="rect">
            <a:avLst/>
          </a:prstGeom>
          <a:no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Tree>
    <p:extLst>
      <p:ext uri="{BB962C8B-B14F-4D97-AF65-F5344CB8AC3E}">
        <p14:creationId xmlns:p14="http://schemas.microsoft.com/office/powerpoint/2010/main" val="375054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a:stCxn id="46" idx="3"/>
            <a:endCxn id="4" idx="1"/>
          </p:cNvCxnSpPr>
          <p:nvPr/>
        </p:nvCxnSpPr>
        <p:spPr>
          <a:xfrm>
            <a:off x="1305106" y="3153065"/>
            <a:ext cx="5594001" cy="34862"/>
          </a:xfrm>
          <a:prstGeom prst="line">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9" name="Content Placeholder 118"/>
          <p:cNvSpPr>
            <a:spLocks noGrp="1"/>
          </p:cNvSpPr>
          <p:nvPr>
            <p:ph sz="half" idx="1"/>
          </p:nvPr>
        </p:nvSpPr>
        <p:spPr/>
        <p:txBody>
          <a:bodyPr/>
          <a:lstStyle/>
          <a:p>
            <a:r>
              <a:rPr lang="en-US" dirty="0"/>
              <a:t>Network Appliances</a:t>
            </a:r>
          </a:p>
        </p:txBody>
      </p:sp>
      <p:sp>
        <p:nvSpPr>
          <p:cNvPr id="2" name="Title 1"/>
          <p:cNvSpPr>
            <a:spLocks noGrp="1"/>
          </p:cNvSpPr>
          <p:nvPr>
            <p:ph type="title"/>
          </p:nvPr>
        </p:nvSpPr>
        <p:spPr/>
        <p:txBody>
          <a:bodyPr/>
          <a:lstStyle/>
          <a:p>
            <a:r>
              <a:rPr lang="en-US" dirty="0"/>
              <a:t>Given a scenario, implement secure network designs</a:t>
            </a:r>
          </a:p>
        </p:txBody>
      </p:sp>
      <p:sp>
        <p:nvSpPr>
          <p:cNvPr id="120" name="Slide Number Placeholder 3"/>
          <p:cNvSpPr>
            <a:spLocks noGrp="1"/>
          </p:cNvSpPr>
          <p:nvPr>
            <p:ph type="sldNum" sz="quarter" idx="4"/>
          </p:nvPr>
        </p:nvSpPr>
        <p:spPr/>
        <p:txBody>
          <a:bodyPr/>
          <a:lstStyle/>
          <a:p>
            <a:fld id="{CF8BF5C1-0C31-4117-9346-26B34DEE768C}" type="slidenum">
              <a:rPr lang="en-US" altLang="en-US" smtClean="0"/>
              <a:pPr/>
              <a:t>34</a:t>
            </a:fld>
            <a:endParaRPr lang="en-US" altLang="en-US" dirty="0"/>
          </a:p>
        </p:txBody>
      </p:sp>
      <p:sp>
        <p:nvSpPr>
          <p:cNvPr id="66" name="TextBox 65"/>
          <p:cNvSpPr txBox="1"/>
          <p:nvPr/>
        </p:nvSpPr>
        <p:spPr>
          <a:xfrm>
            <a:off x="1764835" y="3408053"/>
            <a:ext cx="688650"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Firewall</a:t>
            </a:r>
          </a:p>
        </p:txBody>
      </p:sp>
      <p:sp>
        <p:nvSpPr>
          <p:cNvPr id="71" name="TextBox 70"/>
          <p:cNvSpPr txBox="1"/>
          <p:nvPr/>
        </p:nvSpPr>
        <p:spPr>
          <a:xfrm>
            <a:off x="5241175" y="3369839"/>
            <a:ext cx="607602"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Switch</a:t>
            </a:r>
          </a:p>
        </p:txBody>
      </p:sp>
      <p:sp>
        <p:nvSpPr>
          <p:cNvPr id="72" name="TextBox 71"/>
          <p:cNvSpPr txBox="1"/>
          <p:nvPr/>
        </p:nvSpPr>
        <p:spPr>
          <a:xfrm>
            <a:off x="2928985" y="3346508"/>
            <a:ext cx="617733"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Router</a:t>
            </a:r>
          </a:p>
        </p:txBody>
      </p:sp>
      <p:sp>
        <p:nvSpPr>
          <p:cNvPr id="73" name="TextBox 72"/>
          <p:cNvSpPr txBox="1"/>
          <p:nvPr/>
        </p:nvSpPr>
        <p:spPr>
          <a:xfrm>
            <a:off x="4146821" y="3366005"/>
            <a:ext cx="380232"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IPS</a:t>
            </a:r>
          </a:p>
        </p:txBody>
      </p:sp>
      <p:sp>
        <p:nvSpPr>
          <p:cNvPr id="74" name="TextBox 73"/>
          <p:cNvSpPr txBox="1"/>
          <p:nvPr/>
        </p:nvSpPr>
        <p:spPr>
          <a:xfrm>
            <a:off x="3291840" y="2263741"/>
            <a:ext cx="2226443" cy="352084"/>
          </a:xfrm>
          <a:prstGeom prst="rect">
            <a:avLst/>
          </a:prstGeom>
          <a:noFill/>
        </p:spPr>
        <p:txBody>
          <a:bodyPr wrap="none" rtlCol="0">
            <a:spAutoFit/>
          </a:bodyPr>
          <a:lstStyle/>
          <a:p>
            <a:pPr algn="ctr"/>
            <a:r>
              <a:rPr lang="en-US" sz="1688" b="1" dirty="0">
                <a:solidFill>
                  <a:schemeClr val="bg1"/>
                </a:solidFill>
              </a:rPr>
              <a:t>Active IPS Deployment</a:t>
            </a:r>
          </a:p>
        </p:txBody>
      </p:sp>
      <p:sp>
        <p:nvSpPr>
          <p:cNvPr id="75" name="TextBox 74"/>
          <p:cNvSpPr txBox="1"/>
          <p:nvPr/>
        </p:nvSpPr>
        <p:spPr>
          <a:xfrm>
            <a:off x="3291840" y="4431615"/>
            <a:ext cx="2340834" cy="352084"/>
          </a:xfrm>
          <a:prstGeom prst="rect">
            <a:avLst/>
          </a:prstGeom>
          <a:noFill/>
        </p:spPr>
        <p:txBody>
          <a:bodyPr wrap="none" rtlCol="0">
            <a:spAutoFit/>
          </a:bodyPr>
          <a:lstStyle/>
          <a:p>
            <a:pPr algn="ctr"/>
            <a:r>
              <a:rPr lang="en-US" sz="1688" b="1" dirty="0">
                <a:solidFill>
                  <a:schemeClr val="bg1"/>
                </a:solidFill>
              </a:rPr>
              <a:t>Passive IDS Deployment</a:t>
            </a:r>
          </a:p>
        </p:txBody>
      </p:sp>
      <p:pic>
        <p:nvPicPr>
          <p:cNvPr id="46" name="Picture 45"/>
          <p:cNvPicPr>
            <a:picLocks noChangeAspect="1"/>
          </p:cNvPicPr>
          <p:nvPr/>
        </p:nvPicPr>
        <p:blipFill rotWithShape="1">
          <a:blip r:embed="rId3"/>
          <a:srcRect r="4999"/>
          <a:stretch/>
        </p:blipFill>
        <p:spPr>
          <a:xfrm>
            <a:off x="332598" y="2878745"/>
            <a:ext cx="972508" cy="548640"/>
          </a:xfrm>
          <a:prstGeom prst="rect">
            <a:avLst/>
          </a:prstGeom>
        </p:spPr>
      </p:pic>
      <p:pic>
        <p:nvPicPr>
          <p:cNvPr id="47" name="Picture 10" descr="C:\Users\ecoffey\AppData\Local\Temp\Rar$DRa0.608\30080_Device_switch_default_25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22" t="29308" r="5351" b="30093"/>
          <a:stretch/>
        </p:blipFill>
        <p:spPr bwMode="auto">
          <a:xfrm>
            <a:off x="5220000" y="3042794"/>
            <a:ext cx="640080" cy="2902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8" name="Picture 10" descr="C:\Users\ecoffey\AppData\Local\Temp\Rar$DRa0.295\30029_Device_firewall_default_256.png"/>
          <p:cNvPicPr preferRelativeResize="0">
            <a:picLocks noChangeAspect="1" noChangeArrowheads="1"/>
          </p:cNvPicPr>
          <p:nvPr/>
        </p:nvPicPr>
        <p:blipFill rotWithShape="1">
          <a:blip r:embed="rId5" cstate="print">
            <a:extLst>
              <a:ext uri="{28A0092B-C50C-407E-A947-70E740481C1C}">
                <a14:useLocalDpi xmlns:a14="http://schemas.microsoft.com/office/drawing/2010/main" val="0"/>
              </a:ext>
            </a:extLst>
          </a:blip>
          <a:srcRect l="18793" t="8236" r="18735" b="7201"/>
          <a:stretch/>
        </p:blipFill>
        <p:spPr bwMode="auto">
          <a:xfrm>
            <a:off x="1902315" y="2889308"/>
            <a:ext cx="438912" cy="548640"/>
          </a:xfrm>
          <a:prstGeom prst="rect">
            <a:avLst/>
          </a:prstGeom>
          <a:noFill/>
          <a:effectLst>
            <a:outerShdw blurRad="50800" dist="76200" dir="5400000" rotWithShape="0">
              <a:prstClr val="black">
                <a:alpha val="50000"/>
              </a:prstClr>
            </a:outerShdw>
          </a:effectLst>
          <a:extLst>
            <a:ext uri="{909E8E84-426E-40DD-AFC4-6F175D3DCCD1}">
              <a14:hiddenFill xmlns:a14="http://schemas.microsoft.com/office/drawing/2010/main">
                <a:solidFill>
                  <a:srgbClr val="FFFFFF"/>
                </a:solidFill>
              </a14:hiddenFill>
            </a:ext>
          </a:extLst>
        </p:spPr>
      </p:pic>
      <p:cxnSp>
        <p:nvCxnSpPr>
          <p:cNvPr id="56" name="Straight Connector 55"/>
          <p:cNvCxnSpPr>
            <a:stCxn id="95" idx="2"/>
            <a:endCxn id="46" idx="0"/>
          </p:cNvCxnSpPr>
          <p:nvPr/>
        </p:nvCxnSpPr>
        <p:spPr>
          <a:xfrm>
            <a:off x="818852" y="2388921"/>
            <a:ext cx="0" cy="489824"/>
          </a:xfrm>
          <a:prstGeom prst="line">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6"/>
          <a:stretch>
            <a:fillRect/>
          </a:stretch>
        </p:blipFill>
        <p:spPr>
          <a:xfrm>
            <a:off x="6899107" y="2545440"/>
            <a:ext cx="1737360" cy="1284973"/>
          </a:xfrm>
          <a:prstGeom prst="rect">
            <a:avLst/>
          </a:prstGeom>
        </p:spPr>
      </p:pic>
      <p:pic>
        <p:nvPicPr>
          <p:cNvPr id="76" name="Picture 75" descr="C:\Users\ecoffey\AppData\Local\Temp\Rar$DRa0.267\30049_Device_net_ranger_default_25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92" t="16778" r="6416" b="16778"/>
          <a:stretch/>
        </p:blipFill>
        <p:spPr bwMode="auto">
          <a:xfrm>
            <a:off x="4024121" y="2950853"/>
            <a:ext cx="6096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C:\Users\ecoffey\AppData\Local\Temp\Rar$DRa0.386\30067_Device_router_default_256.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945" t="28931" r="10592" b="21666"/>
          <a:stretch/>
        </p:blipFill>
        <p:spPr bwMode="auto">
          <a:xfrm>
            <a:off x="2950827" y="3000245"/>
            <a:ext cx="588308" cy="365760"/>
          </a:xfrm>
          <a:prstGeom prst="rect">
            <a:avLst/>
          </a:prstGeom>
          <a:noFill/>
          <a:effectLst>
            <a:outerShdw blurRad="50800" dist="76200" dir="5400000" rotWithShape="0">
              <a:prstClr val="black">
                <a:alpha val="50000"/>
              </a:prstClr>
            </a:outerShdw>
          </a:effectLst>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9"/>
          <a:srcRect b="9946"/>
          <a:stretch/>
        </p:blipFill>
        <p:spPr>
          <a:xfrm>
            <a:off x="453092" y="1681847"/>
            <a:ext cx="731520" cy="707074"/>
          </a:xfrm>
          <a:prstGeom prst="rect">
            <a:avLst/>
          </a:prstGeom>
        </p:spPr>
      </p:pic>
      <p:cxnSp>
        <p:nvCxnSpPr>
          <p:cNvPr id="99" name="Straight Connector 98"/>
          <p:cNvCxnSpPr>
            <a:stCxn id="104" idx="3"/>
            <a:endCxn id="108" idx="1"/>
          </p:cNvCxnSpPr>
          <p:nvPr/>
        </p:nvCxnSpPr>
        <p:spPr>
          <a:xfrm>
            <a:off x="1305106" y="5254790"/>
            <a:ext cx="5594001" cy="34862"/>
          </a:xfrm>
          <a:prstGeom prst="line">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764835" y="5509778"/>
            <a:ext cx="688650"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Firewall</a:t>
            </a:r>
          </a:p>
        </p:txBody>
      </p:sp>
      <p:sp>
        <p:nvSpPr>
          <p:cNvPr id="101" name="TextBox 100"/>
          <p:cNvSpPr txBox="1"/>
          <p:nvPr/>
        </p:nvSpPr>
        <p:spPr>
          <a:xfrm>
            <a:off x="4246097" y="4880745"/>
            <a:ext cx="607602"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Switch</a:t>
            </a:r>
          </a:p>
        </p:txBody>
      </p:sp>
      <p:sp>
        <p:nvSpPr>
          <p:cNvPr id="102" name="TextBox 101"/>
          <p:cNvSpPr txBox="1"/>
          <p:nvPr/>
        </p:nvSpPr>
        <p:spPr>
          <a:xfrm>
            <a:off x="2928985" y="5448233"/>
            <a:ext cx="617733"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Router</a:t>
            </a:r>
          </a:p>
        </p:txBody>
      </p:sp>
      <p:sp>
        <p:nvSpPr>
          <p:cNvPr id="103" name="TextBox 102"/>
          <p:cNvSpPr txBox="1"/>
          <p:nvPr/>
        </p:nvSpPr>
        <p:spPr>
          <a:xfrm>
            <a:off x="4836091" y="5965728"/>
            <a:ext cx="396262"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IDS</a:t>
            </a:r>
          </a:p>
        </p:txBody>
      </p:sp>
      <p:pic>
        <p:nvPicPr>
          <p:cNvPr id="104" name="Picture 103"/>
          <p:cNvPicPr>
            <a:picLocks noChangeAspect="1"/>
          </p:cNvPicPr>
          <p:nvPr/>
        </p:nvPicPr>
        <p:blipFill rotWithShape="1">
          <a:blip r:embed="rId3"/>
          <a:srcRect r="4999"/>
          <a:stretch/>
        </p:blipFill>
        <p:spPr>
          <a:xfrm>
            <a:off x="332598" y="4980470"/>
            <a:ext cx="972508" cy="548640"/>
          </a:xfrm>
          <a:prstGeom prst="rect">
            <a:avLst/>
          </a:prstGeom>
        </p:spPr>
      </p:pic>
      <p:pic>
        <p:nvPicPr>
          <p:cNvPr id="105" name="Picture 10" descr="C:\Users\ecoffey\AppData\Local\Temp\Rar$DRa0.608\30080_Device_switch_default_25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22" t="29308" r="5351" b="30093"/>
          <a:stretch/>
        </p:blipFill>
        <p:spPr bwMode="auto">
          <a:xfrm>
            <a:off x="4224922" y="5144519"/>
            <a:ext cx="640080" cy="2902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10" descr="C:\Users\ecoffey\AppData\Local\Temp\Rar$DRa0.295\30029_Device_firewall_default_256.png"/>
          <p:cNvPicPr preferRelativeResize="0">
            <a:picLocks noChangeAspect="1" noChangeArrowheads="1"/>
          </p:cNvPicPr>
          <p:nvPr/>
        </p:nvPicPr>
        <p:blipFill rotWithShape="1">
          <a:blip r:embed="rId5" cstate="print">
            <a:extLst>
              <a:ext uri="{28A0092B-C50C-407E-A947-70E740481C1C}">
                <a14:useLocalDpi xmlns:a14="http://schemas.microsoft.com/office/drawing/2010/main" val="0"/>
              </a:ext>
            </a:extLst>
          </a:blip>
          <a:srcRect l="18793" t="8236" r="18735" b="7201"/>
          <a:stretch/>
        </p:blipFill>
        <p:spPr bwMode="auto">
          <a:xfrm>
            <a:off x="1902315" y="4991033"/>
            <a:ext cx="438912" cy="548640"/>
          </a:xfrm>
          <a:prstGeom prst="rect">
            <a:avLst/>
          </a:prstGeom>
          <a:noFill/>
          <a:effectLst>
            <a:outerShdw blurRad="50800" dist="76200" dir="5400000" rotWithShape="0">
              <a:prstClr val="black">
                <a:alpha val="50000"/>
              </a:prstClr>
            </a:outerShdw>
          </a:effectLst>
          <a:extLst>
            <a:ext uri="{909E8E84-426E-40DD-AFC4-6F175D3DCCD1}">
              <a14:hiddenFill xmlns:a14="http://schemas.microsoft.com/office/drawing/2010/main">
                <a:solidFill>
                  <a:srgbClr val="FFFFFF"/>
                </a:solidFill>
              </a14:hiddenFill>
            </a:ext>
          </a:extLst>
        </p:spPr>
      </p:pic>
      <p:cxnSp>
        <p:nvCxnSpPr>
          <p:cNvPr id="107" name="Straight Connector 106"/>
          <p:cNvCxnSpPr>
            <a:stCxn id="111" idx="2"/>
            <a:endCxn id="104" idx="0"/>
          </p:cNvCxnSpPr>
          <p:nvPr/>
        </p:nvCxnSpPr>
        <p:spPr>
          <a:xfrm>
            <a:off x="818852" y="4490646"/>
            <a:ext cx="0" cy="489824"/>
          </a:xfrm>
          <a:prstGeom prst="line">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6"/>
          <a:stretch>
            <a:fillRect/>
          </a:stretch>
        </p:blipFill>
        <p:spPr>
          <a:xfrm>
            <a:off x="6899107" y="4647165"/>
            <a:ext cx="1737360" cy="1284973"/>
          </a:xfrm>
          <a:prstGeom prst="rect">
            <a:avLst/>
          </a:prstGeom>
        </p:spPr>
      </p:pic>
      <p:pic>
        <p:nvPicPr>
          <p:cNvPr id="109" name="Picture 108" descr="C:\Users\ecoffey\AppData\Local\Temp\Rar$DRa0.267\30049_Device_net_ranger_default_25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92" t="16778" r="6416" b="16778"/>
          <a:stretch/>
        </p:blipFill>
        <p:spPr bwMode="auto">
          <a:xfrm>
            <a:off x="4240162" y="5839175"/>
            <a:ext cx="6096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 descr="C:\Users\ecoffey\AppData\Local\Temp\Rar$DRa0.386\30067_Device_router_default_256.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945" t="28931" r="10592" b="21666"/>
          <a:stretch/>
        </p:blipFill>
        <p:spPr bwMode="auto">
          <a:xfrm>
            <a:off x="2950827" y="5101970"/>
            <a:ext cx="588308" cy="365760"/>
          </a:xfrm>
          <a:prstGeom prst="rect">
            <a:avLst/>
          </a:prstGeom>
          <a:noFill/>
          <a:effectLst>
            <a:outerShdw blurRad="50800" dist="76200" dir="5400000" rotWithShape="0">
              <a:prstClr val="black">
                <a:alpha val="50000"/>
              </a:prstClr>
            </a:outerShdw>
          </a:effectLst>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rotWithShape="1">
          <a:blip r:embed="rId9"/>
          <a:srcRect b="9946"/>
          <a:stretch/>
        </p:blipFill>
        <p:spPr>
          <a:xfrm>
            <a:off x="453092" y="3783572"/>
            <a:ext cx="731520" cy="707074"/>
          </a:xfrm>
          <a:prstGeom prst="rect">
            <a:avLst/>
          </a:prstGeom>
        </p:spPr>
      </p:pic>
      <p:cxnSp>
        <p:nvCxnSpPr>
          <p:cNvPr id="112" name="Straight Connector 111"/>
          <p:cNvCxnSpPr>
            <a:stCxn id="105" idx="2"/>
            <a:endCxn id="109" idx="0"/>
          </p:cNvCxnSpPr>
          <p:nvPr/>
        </p:nvCxnSpPr>
        <p:spPr>
          <a:xfrm>
            <a:off x="4544962" y="5434785"/>
            <a:ext cx="0" cy="404390"/>
          </a:xfrm>
          <a:prstGeom prst="line">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64469" y="1895023"/>
            <a:ext cx="715838"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Attacker</a:t>
            </a:r>
          </a:p>
        </p:txBody>
      </p:sp>
      <p:sp>
        <p:nvSpPr>
          <p:cNvPr id="117" name="TextBox 116"/>
          <p:cNvSpPr txBox="1"/>
          <p:nvPr/>
        </p:nvSpPr>
        <p:spPr>
          <a:xfrm>
            <a:off x="1164469" y="3955252"/>
            <a:ext cx="715838" cy="276999"/>
          </a:xfrm>
          <a:prstGeom prst="rect">
            <a:avLst/>
          </a:prstGeom>
          <a:noFill/>
        </p:spPr>
        <p:txBody>
          <a:bodyPr wrap="none" rtlCol="0">
            <a:spAutoFit/>
          </a:bodyPr>
          <a:lstStyle/>
          <a:p>
            <a:pPr algn="ctr"/>
            <a:r>
              <a:rPr lang="en-US" sz="1200" b="1" dirty="0">
                <a:solidFill>
                  <a:schemeClr val="bg1"/>
                </a:solidFill>
                <a:effectLst>
                  <a:outerShdw blurRad="38100" dist="38100" dir="2700000" algn="tl">
                    <a:srgbClr val="000000">
                      <a:alpha val="43137"/>
                    </a:srgbClr>
                  </a:outerShdw>
                </a:effectLst>
              </a:rPr>
              <a:t>Attacker</a:t>
            </a:r>
          </a:p>
        </p:txBody>
      </p:sp>
    </p:spTree>
    <p:extLst>
      <p:ext uri="{BB962C8B-B14F-4D97-AF65-F5344CB8AC3E}">
        <p14:creationId xmlns:p14="http://schemas.microsoft.com/office/powerpoint/2010/main" val="133907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81000" y="1066800"/>
            <a:ext cx="3946874" cy="5334000"/>
          </a:xfrm>
        </p:spPr>
        <p:txBody>
          <a:bodyPr/>
          <a:lstStyle/>
          <a:p>
            <a:pPr>
              <a:spcBef>
                <a:spcPts val="600"/>
              </a:spcBef>
            </a:pPr>
            <a:r>
              <a:rPr lang="en-US" dirty="0"/>
              <a:t>Network Appliances</a:t>
            </a:r>
          </a:p>
          <a:p>
            <a:pPr lvl="1">
              <a:spcBef>
                <a:spcPts val="600"/>
              </a:spcBef>
            </a:pPr>
            <a:r>
              <a:rPr lang="en-US" sz="1600" b="0" dirty="0"/>
              <a:t>Identification technologies</a:t>
            </a:r>
          </a:p>
          <a:p>
            <a:pPr lvl="2">
              <a:spcBef>
                <a:spcPts val="600"/>
              </a:spcBef>
            </a:pPr>
            <a:r>
              <a:rPr lang="en-US" sz="1400" b="0" dirty="0"/>
              <a:t>Signature-based</a:t>
            </a:r>
          </a:p>
          <a:p>
            <a:pPr lvl="3">
              <a:spcBef>
                <a:spcPts val="600"/>
              </a:spcBef>
            </a:pPr>
            <a:r>
              <a:rPr lang="en-US" sz="1400" b="0" dirty="0"/>
              <a:t>Look for a perfect pattern match</a:t>
            </a:r>
          </a:p>
          <a:p>
            <a:pPr lvl="3">
              <a:spcBef>
                <a:spcPts val="600"/>
              </a:spcBef>
            </a:pPr>
            <a:r>
              <a:rPr lang="en-US" sz="1400" b="0" dirty="0"/>
              <a:t>Detects possible intrusions based upon a vendor provided list (Database of known attack signatures)</a:t>
            </a:r>
          </a:p>
          <a:p>
            <a:pPr lvl="2">
              <a:spcBef>
                <a:spcPts val="600"/>
              </a:spcBef>
            </a:pPr>
            <a:r>
              <a:rPr lang="en-US" sz="1400" b="0" dirty="0"/>
              <a:t>Anomaly-based</a:t>
            </a:r>
          </a:p>
          <a:p>
            <a:pPr lvl="3">
              <a:spcBef>
                <a:spcPts val="600"/>
              </a:spcBef>
            </a:pPr>
            <a:r>
              <a:rPr lang="en-US" sz="1400" b="0" dirty="0"/>
              <a:t>Build a baseline of what’s “normal”</a:t>
            </a:r>
          </a:p>
          <a:p>
            <a:pPr lvl="3">
              <a:spcBef>
                <a:spcPts val="600"/>
              </a:spcBef>
            </a:pPr>
            <a:r>
              <a:rPr lang="en-US" sz="1400" b="0" dirty="0"/>
              <a:t>Can detect a spike in network traffic as a result of threat </a:t>
            </a:r>
          </a:p>
          <a:p>
            <a:pPr lvl="2">
              <a:spcBef>
                <a:spcPts val="600"/>
              </a:spcBef>
            </a:pPr>
            <a:r>
              <a:rPr lang="en-US" sz="1400" b="0" dirty="0"/>
              <a:t>Behavior-based</a:t>
            </a:r>
          </a:p>
          <a:p>
            <a:pPr lvl="3">
              <a:spcBef>
                <a:spcPts val="600"/>
              </a:spcBef>
            </a:pPr>
            <a:r>
              <a:rPr lang="en-US" sz="1400" b="0" dirty="0"/>
              <a:t>Observe and report</a:t>
            </a:r>
          </a:p>
          <a:p>
            <a:pPr lvl="3">
              <a:spcBef>
                <a:spcPts val="600"/>
              </a:spcBef>
            </a:pPr>
            <a:r>
              <a:rPr lang="en-US" sz="1400" b="0" dirty="0"/>
              <a:t>Protects against zero day attacks and unrecognized threats</a:t>
            </a:r>
          </a:p>
          <a:p>
            <a:endParaRPr lang="en-US" dirty="0"/>
          </a:p>
        </p:txBody>
      </p:sp>
      <p:sp>
        <p:nvSpPr>
          <p:cNvPr id="10" name="Title 9"/>
          <p:cNvSpPr>
            <a:spLocks noGrp="1"/>
          </p:cNvSpPr>
          <p:nvPr>
            <p:ph type="title"/>
          </p:nvPr>
        </p:nvSpPr>
        <p:spPr/>
        <p:txBody>
          <a:bodyPr/>
          <a:lstStyle/>
          <a:p>
            <a:r>
              <a:rPr lang="en-US" dirty="0"/>
              <a:t>Given a scenario, implement secure network designs</a:t>
            </a:r>
          </a:p>
        </p:txBody>
      </p:sp>
      <p:sp>
        <p:nvSpPr>
          <p:cNvPr id="2" name="Slide Number Placeholder 1"/>
          <p:cNvSpPr>
            <a:spLocks noGrp="1"/>
          </p:cNvSpPr>
          <p:nvPr>
            <p:ph type="sldNum" sz="quarter" idx="4"/>
          </p:nvPr>
        </p:nvSpPr>
        <p:spPr/>
        <p:txBody>
          <a:bodyPr/>
          <a:lstStyle/>
          <a:p>
            <a:pPr lvl="0"/>
            <a:fld id="{CF8BF5C1-0C31-4117-9346-26B34DEE768C}" type="slidenum">
              <a:rPr lang="en-US" altLang="en-US" noProof="0" smtClean="0"/>
              <a:pPr lvl="0"/>
              <a:t>35</a:t>
            </a:fld>
            <a:endParaRPr lang="en-US" altLang="en-US" noProof="0" dirty="0"/>
          </a:p>
        </p:txBody>
      </p:sp>
      <p:sp>
        <p:nvSpPr>
          <p:cNvPr id="6" name="Content Placeholder 2">
            <a:extLst>
              <a:ext uri="{FF2B5EF4-FFF2-40B4-BE49-F238E27FC236}">
                <a16:creationId xmlns:a16="http://schemas.microsoft.com/office/drawing/2014/main" id="{A5962438-DEDA-0B4F-8F17-6F680ECD5ECB}"/>
              </a:ext>
            </a:extLst>
          </p:cNvPr>
          <p:cNvSpPr txBox="1">
            <a:spLocks/>
          </p:cNvSpPr>
          <p:nvPr/>
        </p:nvSpPr>
        <p:spPr>
          <a:xfrm>
            <a:off x="4500510" y="1752600"/>
            <a:ext cx="4282726" cy="2887025"/>
          </a:xfrm>
          <a:prstGeom prst="rect">
            <a:avLst/>
          </a:prstGeom>
        </p:spPr>
        <p:txBody>
          <a:bodyPr>
            <a:noAutofit/>
          </a:bodyPr>
          <a:lst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548640" lvl="2" indent="-274320" defTabSz="914400">
              <a:spcBef>
                <a:spcPts val="600"/>
              </a:spcBef>
              <a:buClr>
                <a:srgbClr val="17406D">
                  <a:lumMod val="40000"/>
                  <a:lumOff val="60000"/>
                </a:srgbClr>
              </a:buClr>
              <a:buSzPct val="100000"/>
              <a:buFont typeface="Arial" panose="020B0604020202020204" pitchFamily="34" charset="0"/>
              <a:buChar char="–"/>
            </a:pP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Heuristics</a:t>
            </a:r>
          </a:p>
          <a:p>
            <a:pPr marL="822960" lvl="3" indent="-274320" defTabSz="914400">
              <a:spcBef>
                <a:spcPts val="600"/>
              </a:spcBef>
              <a:buClr>
                <a:srgbClr val="17406D">
                  <a:lumMod val="40000"/>
                  <a:lumOff val="60000"/>
                </a:srgbClr>
              </a:buClr>
              <a:buSzPct val="100000"/>
              <a:buFont typeface="Wingdings" panose="05000000000000000000" pitchFamily="2" charset="2"/>
              <a:buChar char="§"/>
            </a:pP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 </a:t>
            </a:r>
            <a:r>
              <a:rPr lang="en-US" sz="1400" b="0" u="sng"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artificial intelligence </a:t>
            </a: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identify</a:t>
            </a:r>
          </a:p>
          <a:p>
            <a:pPr marL="822960" lvl="3" indent="-274320" defTabSz="914400">
              <a:spcBef>
                <a:spcPts val="600"/>
              </a:spcBef>
              <a:buClr>
                <a:srgbClr val="17406D">
                  <a:lumMod val="40000"/>
                  <a:lumOff val="60000"/>
                </a:srgbClr>
              </a:buClr>
              <a:buSzPct val="100000"/>
              <a:buFont typeface="Wingdings" panose="05000000000000000000" pitchFamily="2" charset="2"/>
              <a:buChar char="§"/>
            </a:pP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Protective measures to stop a virus evading detection</a:t>
            </a:r>
          </a:p>
          <a:p>
            <a:pPr marL="548640" lvl="3" indent="0" defTabSz="914400">
              <a:spcBef>
                <a:spcPts val="600"/>
              </a:spcBef>
              <a:buClr>
                <a:srgbClr val="17406D">
                  <a:lumMod val="40000"/>
                  <a:lumOff val="60000"/>
                </a:srgbClr>
              </a:buClr>
              <a:buSzPct val="100000"/>
              <a:buNone/>
            </a:pPr>
            <a:endPar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548640" lvl="2" indent="-274320" defTabSz="914400">
              <a:spcBef>
                <a:spcPts val="600"/>
              </a:spcBef>
              <a:buClr>
                <a:srgbClr val="17406D">
                  <a:lumMod val="40000"/>
                  <a:lumOff val="60000"/>
                </a:srgbClr>
              </a:buClr>
              <a:buSzPct val="100000"/>
              <a:buFont typeface="Arial" panose="020B0604020202020204" pitchFamily="34" charset="0"/>
              <a:buChar char="–"/>
            </a:pP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Must be updated with latest definitions</a:t>
            </a:r>
            <a:b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/plug-ins/feeds</a:t>
            </a:r>
          </a:p>
          <a:p>
            <a:pPr marL="548640" lvl="2" indent="-274320" defTabSz="914400">
              <a:spcBef>
                <a:spcPts val="600"/>
              </a:spcBef>
              <a:buClr>
                <a:srgbClr val="17406D">
                  <a:lumMod val="40000"/>
                  <a:lumOff val="60000"/>
                </a:srgbClr>
              </a:buClr>
              <a:buSzPct val="100000"/>
              <a:buFont typeface="Arial" panose="020B0604020202020204" pitchFamily="34" charset="0"/>
              <a:buChar char="–"/>
            </a:pP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Many attack tools do not conform to </a:t>
            </a:r>
            <a:b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400" b="0" kern="0" dirty="0">
                <a:solidFill>
                  <a:prstClr val="white"/>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specific signatures</a:t>
            </a:r>
          </a:p>
        </p:txBody>
      </p:sp>
    </p:spTree>
    <p:extLst>
      <p:ext uri="{BB962C8B-B14F-4D97-AF65-F5344CB8AC3E}">
        <p14:creationId xmlns:p14="http://schemas.microsoft.com/office/powerpoint/2010/main" val="3696153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61594" rIns="0" bIns="0" rtlCol="0">
            <a:spAutoFit/>
          </a:bodyPr>
          <a:lstStyle/>
          <a:p>
            <a:pPr marL="1466215" marR="5080" indent="-1272540">
              <a:lnSpc>
                <a:spcPts val="3020"/>
              </a:lnSpc>
              <a:spcBef>
                <a:spcPts val="484"/>
              </a:spcBef>
            </a:pPr>
            <a:r>
              <a:rPr lang="en-US" spc="-5" dirty="0"/>
              <a:t>Intrusion Detection And Prevention Systems</a:t>
            </a:r>
            <a:endParaRPr spc="-5" dirty="0"/>
          </a:p>
        </p:txBody>
      </p:sp>
      <p:sp>
        <p:nvSpPr>
          <p:cNvPr id="4" name="object 4"/>
          <p:cNvSpPr/>
          <p:nvPr/>
        </p:nvSpPr>
        <p:spPr>
          <a:xfrm>
            <a:off x="548639" y="1264539"/>
            <a:ext cx="8229600" cy="4328921"/>
          </a:xfrm>
          <a:prstGeom prst="rect">
            <a:avLst/>
          </a:prstGeom>
          <a:blipFill>
            <a:blip r:embed="rId3" cstate="print"/>
            <a:stretch>
              <a:fillRect/>
            </a:stretch>
          </a:blipFill>
        </p:spPr>
        <p:txBody>
          <a:bodyPr wrap="square" lIns="0" tIns="0" rIns="0" bIns="0" rtlCol="0"/>
          <a:lstStyle/>
          <a:p>
            <a:endParaRPr/>
          </a:p>
        </p:txBody>
      </p:sp>
      <p:sp>
        <p:nvSpPr>
          <p:cNvPr id="9" name="Slide Number Placeholder 3">
            <a:extLst>
              <a:ext uri="{FF2B5EF4-FFF2-40B4-BE49-F238E27FC236}">
                <a16:creationId xmlns:a16="http://schemas.microsoft.com/office/drawing/2014/main" id="{D480DD0A-5752-1945-B3E3-64F84095746A}"/>
              </a:ext>
            </a:extLst>
          </p:cNvPr>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fld id="{B7CF8A19-3A9E-4ABC-B336-2FDDE321C72D}" type="slidenum">
              <a:rPr lang="en-US" sz="1050" smtClean="0">
                <a:solidFill>
                  <a:schemeClr val="tx2">
                    <a:lumMod val="40000"/>
                    <a:lumOff val="60000"/>
                  </a:schemeClr>
                </a:solidFill>
                <a:latin typeface="Open Sans"/>
              </a:rPr>
              <a:pPr algn="ctr" defTabSz="457200"/>
              <a:t>36</a:t>
            </a:fld>
            <a:endParaRPr lang="en-US" sz="1050" dirty="0">
              <a:solidFill>
                <a:schemeClr val="tx2">
                  <a:lumMod val="40000"/>
                  <a:lumOff val="60000"/>
                </a:schemeClr>
              </a:solidFill>
              <a:latin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buClr>
                <a:srgbClr val="17406D">
                  <a:lumMod val="40000"/>
                  <a:lumOff val="60000"/>
                </a:srgbClr>
              </a:buClr>
            </a:pPr>
            <a:r>
              <a:rPr lang="en-US" sz="1800" dirty="0"/>
              <a:t>Network address allocation</a:t>
            </a:r>
          </a:p>
          <a:p>
            <a:pPr lvl="1">
              <a:buClr>
                <a:srgbClr val="17406D">
                  <a:lumMod val="40000"/>
                  <a:lumOff val="60000"/>
                </a:srgbClr>
              </a:buClr>
            </a:pPr>
            <a:r>
              <a:rPr lang="en-US" sz="1400" b="0" dirty="0">
                <a:solidFill>
                  <a:prstClr val="white"/>
                </a:solidFill>
              </a:rPr>
              <a:t>The broadcast ID is used to send traffic to all hosts</a:t>
            </a:r>
          </a:p>
          <a:p>
            <a:pPr lvl="3">
              <a:buClr>
                <a:srgbClr val="17406D">
                  <a:lumMod val="40000"/>
                  <a:lumOff val="60000"/>
                </a:srgbClr>
              </a:buClr>
            </a:pPr>
            <a:r>
              <a:rPr lang="en-US" sz="1400" b="0" dirty="0">
                <a:solidFill>
                  <a:prstClr val="white"/>
                </a:solidFill>
              </a:rPr>
              <a:t>Cannot use an IP address that ends in a zero or 255</a:t>
            </a:r>
          </a:p>
          <a:p>
            <a:pPr lvl="3">
              <a:buClr>
                <a:srgbClr val="17406D">
                  <a:lumMod val="40000"/>
                  <a:lumOff val="60000"/>
                </a:srgbClr>
              </a:buClr>
            </a:pPr>
            <a:r>
              <a:rPr lang="en-US" sz="1400" b="0" dirty="0">
                <a:solidFill>
                  <a:prstClr val="white"/>
                </a:solidFill>
                <a:latin typeface="Courier New" panose="02070309020205020404" pitchFamily="49" charset="0"/>
                <a:cs typeface="Courier New" panose="02070309020205020404" pitchFamily="49" charset="0"/>
              </a:rPr>
              <a:t>172.16.35.</a:t>
            </a:r>
            <a:r>
              <a:rPr lang="en-US" sz="1400" b="0" dirty="0">
                <a:solidFill>
                  <a:srgbClr val="FFC000"/>
                </a:solidFill>
                <a:latin typeface="Courier New" panose="02070309020205020404" pitchFamily="49" charset="0"/>
                <a:cs typeface="Courier New" panose="02070309020205020404" pitchFamily="49" charset="0"/>
              </a:rPr>
              <a:t>255</a:t>
            </a:r>
            <a:r>
              <a:rPr lang="en-US" sz="1400" b="0" dirty="0">
                <a:solidFill>
                  <a:prstClr val="white"/>
                </a:solidFill>
              </a:rPr>
              <a:t> = Broadcast IP address</a:t>
            </a:r>
          </a:p>
          <a:p>
            <a:pPr lvl="1">
              <a:buClr>
                <a:srgbClr val="17406D">
                  <a:lumMod val="40000"/>
                  <a:lumOff val="60000"/>
                </a:srgbClr>
              </a:buClr>
            </a:pPr>
            <a:r>
              <a:rPr lang="en-US" sz="1400" b="0" dirty="0">
                <a:solidFill>
                  <a:prstClr val="white"/>
                </a:solidFill>
              </a:rPr>
              <a:t>127 is technically a Class A address  </a:t>
            </a:r>
          </a:p>
          <a:p>
            <a:pPr lvl="3">
              <a:buClr>
                <a:srgbClr val="17406D">
                  <a:lumMod val="40000"/>
                  <a:lumOff val="60000"/>
                </a:srgbClr>
              </a:buClr>
            </a:pPr>
            <a:r>
              <a:rPr lang="en-US" sz="1400" b="0" kern="1200" dirty="0">
                <a:solidFill>
                  <a:srgbClr val="FFC000"/>
                </a:solidFill>
                <a:latin typeface="Courier New" panose="02070309020205020404" pitchFamily="49" charset="0"/>
                <a:ea typeface="+mn-ea"/>
                <a:cs typeface="Courier New" panose="02070309020205020404" pitchFamily="49" charset="0"/>
              </a:rPr>
              <a:t>127</a:t>
            </a:r>
            <a:r>
              <a:rPr lang="en-US" sz="1400" b="0" kern="1200" dirty="0">
                <a:solidFill>
                  <a:prstClr val="white"/>
                </a:solidFill>
                <a:latin typeface="Courier New" panose="02070309020205020404" pitchFamily="49" charset="0"/>
                <a:ea typeface="+mn-ea"/>
                <a:cs typeface="Courier New" panose="02070309020205020404" pitchFamily="49" charset="0"/>
              </a:rPr>
              <a:t>.0.0.1</a:t>
            </a:r>
            <a:r>
              <a:rPr lang="en-US" sz="1400" b="0" kern="1200" dirty="0">
                <a:solidFill>
                  <a:prstClr val="white"/>
                </a:solidFill>
                <a:latin typeface="Calibri" panose="020F0502020204030204"/>
                <a:ea typeface="+mn-ea"/>
                <a:cs typeface="Courier New" panose="02070309020205020404" pitchFamily="49" charset="0"/>
              </a:rPr>
              <a:t> = Loopback IP address</a:t>
            </a:r>
          </a:p>
          <a:p>
            <a:pPr lvl="3">
              <a:buClr>
                <a:srgbClr val="17406D">
                  <a:lumMod val="40000"/>
                  <a:lumOff val="60000"/>
                </a:srgbClr>
              </a:buClr>
            </a:pPr>
            <a:r>
              <a:rPr lang="en-US" sz="1400" b="0" dirty="0">
                <a:solidFill>
                  <a:prstClr val="white"/>
                </a:solidFill>
              </a:rPr>
              <a:t>Cannot allocate it to a host as it is used for diagnostic testing</a:t>
            </a:r>
          </a:p>
          <a:p>
            <a:pPr lvl="1"/>
            <a:r>
              <a:rPr lang="en-US" sz="1400" b="0" dirty="0"/>
              <a:t>CIDR Mask</a:t>
            </a:r>
          </a:p>
          <a:p>
            <a:pPr lvl="2"/>
            <a:r>
              <a:rPr lang="en-US" sz="1400" b="0" dirty="0"/>
              <a:t>4 octets each of 8 bits, making it 32-bit IP addressing</a:t>
            </a:r>
          </a:p>
          <a:p>
            <a:pPr lvl="2"/>
            <a:r>
              <a:rPr lang="en-US" sz="1400" b="0" dirty="0"/>
              <a:t>CIDR mask of /24, that means I then have 24 bits for the network and 8 bits for hosts:</a:t>
            </a:r>
          </a:p>
          <a:p>
            <a:pPr lvl="3"/>
            <a:r>
              <a:rPr lang="en-US" sz="1400" b="0" dirty="0">
                <a:latin typeface="Courier New" panose="02070309020205020404" pitchFamily="49" charset="0"/>
                <a:cs typeface="Courier New" panose="02070309020205020404" pitchFamily="49" charset="0"/>
              </a:rPr>
              <a:t>/8 </a:t>
            </a:r>
            <a:r>
              <a:rPr lang="en-US" sz="1400" b="0" dirty="0"/>
              <a:t>is the same as </a:t>
            </a:r>
            <a:r>
              <a:rPr lang="en-US" sz="1400" b="0" dirty="0">
                <a:latin typeface="Courier New" panose="02070309020205020404" pitchFamily="49" charset="0"/>
                <a:cs typeface="Courier New" panose="02070309020205020404" pitchFamily="49" charset="0"/>
              </a:rPr>
              <a:t>255.0.0.0</a:t>
            </a:r>
            <a:r>
              <a:rPr lang="en-US" sz="1400" b="0" dirty="0"/>
              <a:t>, as it uses 8 bits from the left</a:t>
            </a:r>
          </a:p>
          <a:p>
            <a:pPr lvl="3"/>
            <a:r>
              <a:rPr lang="en-US" sz="1400" b="0" dirty="0">
                <a:latin typeface="Courier New" panose="02070309020205020404" pitchFamily="49" charset="0"/>
                <a:cs typeface="Courier New" panose="02070309020205020404" pitchFamily="49" charset="0"/>
              </a:rPr>
              <a:t>/16 </a:t>
            </a:r>
            <a:r>
              <a:rPr lang="en-US" sz="1400" b="0" dirty="0"/>
              <a:t>is the same as </a:t>
            </a:r>
            <a:r>
              <a:rPr lang="en-US" sz="1400" b="0" dirty="0">
                <a:latin typeface="Courier New" panose="02070309020205020404" pitchFamily="49" charset="0"/>
                <a:cs typeface="Courier New" panose="02070309020205020404" pitchFamily="49" charset="0"/>
              </a:rPr>
              <a:t>255.255.0.0</a:t>
            </a:r>
            <a:r>
              <a:rPr lang="en-US" sz="1400" b="0" dirty="0"/>
              <a:t>, as it uses 16 bits from the left</a:t>
            </a:r>
          </a:p>
          <a:p>
            <a:pPr lvl="3"/>
            <a:r>
              <a:rPr lang="en-US" sz="1400" b="0" dirty="0">
                <a:latin typeface="Courier New" panose="02070309020205020404" pitchFamily="49" charset="0"/>
                <a:cs typeface="Courier New" panose="02070309020205020404" pitchFamily="49" charset="0"/>
              </a:rPr>
              <a:t>/24 </a:t>
            </a:r>
            <a:r>
              <a:rPr lang="en-US" sz="1400" b="0" dirty="0"/>
              <a:t>is the same as </a:t>
            </a:r>
            <a:r>
              <a:rPr lang="en-US" sz="1400" b="0" dirty="0">
                <a:latin typeface="Courier New" panose="02070309020205020404" pitchFamily="49" charset="0"/>
                <a:cs typeface="Courier New" panose="02070309020205020404" pitchFamily="49" charset="0"/>
              </a:rPr>
              <a:t>255.255.255.0</a:t>
            </a:r>
            <a:r>
              <a:rPr lang="en-US" sz="1400" b="0" dirty="0"/>
              <a:t>, as it uses 24 bits from the left</a:t>
            </a:r>
          </a:p>
          <a:p>
            <a:pPr lvl="3">
              <a:buClr>
                <a:srgbClr val="17406D">
                  <a:lumMod val="40000"/>
                  <a:lumOff val="60000"/>
                </a:srgbClr>
              </a:buClr>
            </a:pPr>
            <a:endParaRPr lang="en-US" sz="1400" dirty="0">
              <a:solidFill>
                <a:prstClr val="white"/>
              </a:solidFill>
            </a:endParaRPr>
          </a:p>
          <a:p>
            <a:endParaRPr lang="en-US" sz="1400" dirty="0"/>
          </a:p>
        </p:txBody>
      </p:sp>
      <p:sp>
        <p:nvSpPr>
          <p:cNvPr id="3" name="Title 2"/>
          <p:cNvSpPr>
            <a:spLocks noGrp="1"/>
          </p:cNvSpPr>
          <p:nvPr>
            <p:ph type="title"/>
          </p:nvPr>
        </p:nvSpPr>
        <p:spPr/>
        <p:txBody>
          <a:bodyPr/>
          <a:lstStyle/>
          <a:p>
            <a:r>
              <a:rPr lang="en-US" dirty="0"/>
              <a:t>Given a scenario, implement secure protocols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37</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1628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Routing</a:t>
            </a:r>
          </a:p>
          <a:p>
            <a:pPr lvl="1"/>
            <a:r>
              <a:rPr lang="en-US" b="0" dirty="0"/>
              <a:t>Routers</a:t>
            </a:r>
          </a:p>
          <a:p>
            <a:pPr lvl="2"/>
            <a:r>
              <a:rPr lang="en-US" b="0" dirty="0"/>
              <a:t>Device that connects two different networks together </a:t>
            </a:r>
          </a:p>
          <a:p>
            <a:pPr lvl="3"/>
            <a:r>
              <a:rPr lang="en-US" b="0" dirty="0"/>
              <a:t>When setting up a host machine; it is known as the default gateway</a:t>
            </a:r>
          </a:p>
          <a:p>
            <a:pPr lvl="3"/>
            <a:r>
              <a:rPr lang="en-US" b="0" dirty="0"/>
              <a:t>Send IP packets across the network</a:t>
            </a:r>
          </a:p>
          <a:p>
            <a:pPr lvl="3"/>
            <a:r>
              <a:rPr lang="en-US" b="0" dirty="0"/>
              <a:t>Forwarding decisions are based on destination IP address</a:t>
            </a:r>
          </a:p>
          <a:p>
            <a:pPr lvl="3"/>
            <a:r>
              <a:rPr lang="en-US" b="0" dirty="0"/>
              <a:t>Each router only knows the next step</a:t>
            </a:r>
          </a:p>
          <a:p>
            <a:pPr lvl="3"/>
            <a:r>
              <a:rPr lang="en-US" b="0" dirty="0"/>
              <a:t>The packet asks for directions every hop along the way</a:t>
            </a:r>
          </a:p>
          <a:p>
            <a:pPr lvl="3"/>
            <a:r>
              <a:rPr lang="en-US" b="0" dirty="0"/>
              <a:t>The list of directions is held in a routing table</a:t>
            </a:r>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38</a:t>
            </a:fld>
            <a:endParaRPr lang="en-US" altLang="en-US" dirty="0"/>
          </a:p>
        </p:txBody>
      </p:sp>
    </p:spTree>
    <p:extLst>
      <p:ext uri="{BB962C8B-B14F-4D97-AF65-F5344CB8AC3E}">
        <p14:creationId xmlns:p14="http://schemas.microsoft.com/office/powerpoint/2010/main" val="2280805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Routing</a:t>
            </a:r>
          </a:p>
          <a:p>
            <a:pPr lvl="1"/>
            <a:r>
              <a:rPr lang="en-US" b="0" dirty="0"/>
              <a:t>The routing table</a:t>
            </a:r>
          </a:p>
          <a:p>
            <a:pPr lvl="2"/>
            <a:r>
              <a:rPr lang="en-US" b="0" dirty="0"/>
              <a:t>Every IP device has a list of routes</a:t>
            </a:r>
          </a:p>
          <a:p>
            <a:pPr lvl="3"/>
            <a:r>
              <a:rPr lang="en-US" b="0" dirty="0"/>
              <a:t>Workstation</a:t>
            </a:r>
          </a:p>
          <a:p>
            <a:pPr lvl="3"/>
            <a:r>
              <a:rPr lang="en-US" b="0" dirty="0"/>
              <a:t>Routers</a:t>
            </a:r>
          </a:p>
          <a:p>
            <a:pPr lvl="3"/>
            <a:r>
              <a:rPr lang="en-US" b="0" dirty="0"/>
              <a:t>Servers</a:t>
            </a:r>
          </a:p>
          <a:p>
            <a:pPr lvl="3"/>
            <a:r>
              <a:rPr lang="en-US" b="0" dirty="0"/>
              <a:t>ect.</a:t>
            </a:r>
          </a:p>
          <a:p>
            <a:pPr lvl="2"/>
            <a:r>
              <a:rPr lang="en-US" b="0" dirty="0"/>
              <a:t>Destination IP has to match a routing table entry if not, it’s dropped</a:t>
            </a:r>
          </a:p>
          <a:p>
            <a:pPr lvl="3"/>
            <a:r>
              <a:rPr lang="en-US" b="0" dirty="0"/>
              <a:t>Adding a static default route can simplify your routing table</a:t>
            </a:r>
          </a:p>
          <a:p>
            <a:pPr lvl="3"/>
            <a:r>
              <a:rPr lang="en-US" b="0" dirty="0"/>
              <a:t>If it doesn’t match an entry, use this route</a:t>
            </a:r>
          </a:p>
        </p:txBody>
      </p:sp>
      <p:sp>
        <p:nvSpPr>
          <p:cNvPr id="7" name="Title 6"/>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39</a:t>
            </a:fld>
            <a:endParaRPr lang="en-US" altLang="en-US" dirty="0"/>
          </a:p>
        </p:txBody>
      </p:sp>
    </p:spTree>
    <p:extLst>
      <p:ext uri="{BB962C8B-B14F-4D97-AF65-F5344CB8AC3E}">
        <p14:creationId xmlns:p14="http://schemas.microsoft.com/office/powerpoint/2010/main" val="237882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457200" indent="-457200">
              <a:buFont typeface="+mj-lt"/>
              <a:buAutoNum type="arabicParenR"/>
            </a:pPr>
            <a:r>
              <a:rPr lang="en-US" sz="2000" b="0" dirty="0">
                <a:solidFill>
                  <a:schemeClr val="bg1"/>
                </a:solidFill>
              </a:rPr>
              <a:t>Secure Network Design</a:t>
            </a:r>
          </a:p>
          <a:p>
            <a:pPr marL="457200" indent="-457200">
              <a:buFont typeface="+mj-lt"/>
              <a:buAutoNum type="arabicParenR"/>
            </a:pPr>
            <a:r>
              <a:rPr lang="en-US" sz="2000" b="0" dirty="0">
                <a:solidFill>
                  <a:schemeClr val="bg1"/>
                </a:solidFill>
              </a:rPr>
              <a:t>Network Access Control (NAC)</a:t>
            </a:r>
          </a:p>
          <a:p>
            <a:pPr marL="457200" indent="-457200">
              <a:buFont typeface="+mj-lt"/>
              <a:buAutoNum type="arabicParenR"/>
            </a:pPr>
            <a:r>
              <a:rPr lang="en-US" sz="2000" b="0" dirty="0">
                <a:solidFill>
                  <a:schemeClr val="bg1"/>
                </a:solidFill>
              </a:rPr>
              <a:t>Zones and Topologies</a:t>
            </a:r>
          </a:p>
          <a:p>
            <a:pPr marL="457200" indent="-457200">
              <a:buFont typeface="+mj-lt"/>
              <a:buAutoNum type="arabicParenR"/>
            </a:pPr>
            <a:r>
              <a:rPr lang="en-US" sz="2000" b="0" dirty="0">
                <a:solidFill>
                  <a:schemeClr val="bg1"/>
                </a:solidFill>
              </a:rPr>
              <a:t>Network Segmentation</a:t>
            </a:r>
          </a:p>
        </p:txBody>
      </p:sp>
      <p:sp>
        <p:nvSpPr>
          <p:cNvPr id="2" name="Title 1"/>
          <p:cNvSpPr>
            <a:spLocks noGrp="1"/>
          </p:cNvSpPr>
          <p:nvPr>
            <p:ph type="title"/>
          </p:nvPr>
        </p:nvSpPr>
        <p:spPr/>
        <p:txBody>
          <a:bodyPr>
            <a:normAutofit/>
          </a:bodyPr>
          <a:lstStyle/>
          <a:p>
            <a:r>
              <a:rPr lang="en-US" dirty="0"/>
              <a:t>Given a scenario, implement secure network architecture concepts</a:t>
            </a:r>
          </a:p>
        </p:txBody>
      </p:sp>
      <p:sp>
        <p:nvSpPr>
          <p:cNvPr id="5" name="Slide Number Placeholder 3">
            <a:extLst>
              <a:ext uri="{FF2B5EF4-FFF2-40B4-BE49-F238E27FC236}">
                <a16:creationId xmlns:a16="http://schemas.microsoft.com/office/drawing/2014/main" id="{4C5B91A3-641F-C548-AC19-6A82DB958577}"/>
              </a:ext>
            </a:extLst>
          </p:cNvPr>
          <p:cNvSpPr>
            <a:spLocks noGrp="1"/>
          </p:cNvSpPr>
          <p:nvPr>
            <p:ph type="sldNum" sz="quarter" idx="4"/>
          </p:nvPr>
        </p:nvSpPr>
        <p:spPr/>
        <p:txBody>
          <a:bodyPr/>
          <a:lstStyle/>
          <a:p>
            <a:fld id="{CF8BF5C1-0C31-4117-9346-26B34DEE768C}" type="slidenum">
              <a:rPr lang="en-US" altLang="en-US" smtClean="0"/>
              <a:pPr/>
              <a:t>4</a:t>
            </a:fld>
            <a:endParaRPr lang="en-US" altLang="en-US" dirty="0"/>
          </a:p>
        </p:txBody>
      </p:sp>
    </p:spTree>
    <p:extLst>
      <p:ext uri="{BB962C8B-B14F-4D97-AF65-F5344CB8AC3E}">
        <p14:creationId xmlns:p14="http://schemas.microsoft.com/office/powerpoint/2010/main" val="3025178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900"/>
              </a:spcBef>
            </a:pPr>
            <a:r>
              <a:rPr lang="en-US" dirty="0"/>
              <a:t>Routing &amp; Switching</a:t>
            </a:r>
          </a:p>
          <a:p>
            <a:pPr lvl="1">
              <a:spcBef>
                <a:spcPts val="900"/>
              </a:spcBef>
              <a:buClr>
                <a:srgbClr val="17406D">
                  <a:lumMod val="40000"/>
                  <a:lumOff val="60000"/>
                </a:srgbClr>
              </a:buClr>
            </a:pPr>
            <a:r>
              <a:rPr lang="en-US" b="0" dirty="0">
                <a:solidFill>
                  <a:prstClr val="white"/>
                </a:solidFill>
              </a:rPr>
              <a:t>The switch with the lowest MAC address is the root</a:t>
            </a:r>
            <a:endParaRPr lang="en-US" b="0" dirty="0"/>
          </a:p>
          <a:p>
            <a:pPr lvl="2">
              <a:spcBef>
                <a:spcPts val="900"/>
              </a:spcBef>
            </a:pPr>
            <a:r>
              <a:rPr lang="en-US" b="0" dirty="0"/>
              <a:t>Forward or drop frames based on the destination MAC address</a:t>
            </a:r>
          </a:p>
          <a:p>
            <a:pPr lvl="2">
              <a:spcBef>
                <a:spcPts val="900"/>
              </a:spcBef>
            </a:pPr>
            <a:r>
              <a:rPr lang="en-US" b="0" dirty="0"/>
              <a:t>Gather a constantly updating list of MAC addresses</a:t>
            </a:r>
          </a:p>
          <a:p>
            <a:pPr lvl="3">
              <a:spcBef>
                <a:spcPts val="900"/>
              </a:spcBef>
            </a:pPr>
            <a:r>
              <a:rPr lang="en-US" sz="1600" b="0" dirty="0"/>
              <a:t>Builds the list based on the source MAC address of incoming traffic</a:t>
            </a:r>
          </a:p>
          <a:p>
            <a:pPr lvl="3">
              <a:spcBef>
                <a:spcPts val="900"/>
              </a:spcBef>
            </a:pPr>
            <a:r>
              <a:rPr lang="en-US" sz="1600" b="0" dirty="0"/>
              <a:t>Also known as MAC address table</a:t>
            </a:r>
          </a:p>
          <a:p>
            <a:pPr lvl="2">
              <a:spcBef>
                <a:spcPts val="900"/>
              </a:spcBef>
            </a:pPr>
            <a:r>
              <a:rPr lang="en-US" b="0" dirty="0"/>
              <a:t>Maintain a loop-free environment using </a:t>
            </a:r>
          </a:p>
          <a:p>
            <a:pPr lvl="3">
              <a:spcBef>
                <a:spcPts val="900"/>
              </a:spcBef>
            </a:pPr>
            <a:r>
              <a:rPr lang="en-US" b="0" dirty="0"/>
              <a:t>Spanning Tree Protocol (STP) or Rapid Spanning Tree Protocol (RSTP)</a:t>
            </a:r>
          </a:p>
          <a:p>
            <a:pPr lvl="3">
              <a:spcBef>
                <a:spcPts val="900"/>
              </a:spcBef>
            </a:pPr>
            <a:r>
              <a:rPr lang="en-US" sz="1600" b="0" dirty="0"/>
              <a:t>BPDU attack will try and spoof the root bridge so that the STP is recalculated</a:t>
            </a:r>
          </a:p>
          <a:p>
            <a:pPr lvl="3">
              <a:spcBef>
                <a:spcPts val="900"/>
              </a:spcBef>
            </a:pPr>
            <a:r>
              <a:rPr lang="en-US" sz="1600" b="0" dirty="0"/>
              <a:t>BPDU Guard enables the STP to stop such attempts</a:t>
            </a:r>
          </a:p>
          <a:p>
            <a:pPr lvl="2">
              <a:spcBef>
                <a:spcPts val="900"/>
              </a:spcBef>
            </a:pPr>
            <a:r>
              <a:rPr lang="en-US" b="0" dirty="0"/>
              <a:t>Port security </a:t>
            </a:r>
          </a:p>
          <a:p>
            <a:pPr lvl="3">
              <a:spcBef>
                <a:spcPts val="900"/>
              </a:spcBef>
            </a:pPr>
            <a:r>
              <a:rPr lang="en-US" sz="1600" b="0" dirty="0"/>
              <a:t>Prevent unauthorized users from connecting to unused ports </a:t>
            </a:r>
          </a:p>
          <a:p>
            <a:pPr lvl="2">
              <a:spcBef>
                <a:spcPts val="900"/>
              </a:spcBef>
            </a:pPr>
            <a:r>
              <a:rPr lang="en-US" b="0" dirty="0"/>
              <a:t>Provide increased segmentation of user computers</a:t>
            </a:r>
          </a:p>
          <a:p>
            <a:pPr lvl="3">
              <a:spcBef>
                <a:spcPts val="900"/>
              </a:spcBef>
            </a:pPr>
            <a:r>
              <a:rPr lang="en-US" sz="1600" b="0" dirty="0"/>
              <a:t>VLANs</a:t>
            </a:r>
          </a:p>
          <a:p>
            <a:endParaRPr lang="en-US" dirty="0"/>
          </a:p>
        </p:txBody>
      </p:sp>
      <p:sp>
        <p:nvSpPr>
          <p:cNvPr id="3" name="Title 2"/>
          <p:cNvSpPr>
            <a:spLocks noGrp="1"/>
          </p:cNvSpPr>
          <p:nvPr>
            <p:ph type="title"/>
          </p:nvPr>
        </p:nvSpPr>
        <p:spPr/>
        <p:txBody>
          <a:bodyPr/>
          <a:lstStyle/>
          <a:p>
            <a:r>
              <a:rPr lang="en-US" dirty="0"/>
              <a:t>3.1 Given a scenario, implement secure protocols</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40</a:t>
            </a:fld>
            <a:endParaRPr lang="en-US" altLang="en-US" dirty="0">
              <a:solidFill>
                <a:prstClr val="white"/>
              </a:solidFill>
            </a:endParaRPr>
          </a:p>
        </p:txBody>
      </p:sp>
    </p:spTree>
    <p:extLst>
      <p:ext uri="{BB962C8B-B14F-4D97-AF65-F5344CB8AC3E}">
        <p14:creationId xmlns:p14="http://schemas.microsoft.com/office/powerpoint/2010/main" val="171336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049" rIns="0" bIns="0" numCol="1" rtlCol="0" anchor="ctr" anchorCtr="0" compatLnSpc="1">
            <a:prstTxWarp prst="textNoShape">
              <a:avLst/>
            </a:prstTxWarp>
            <a:spAutoFit/>
          </a:bodyPr>
          <a:lstStyle/>
          <a:p>
            <a:pPr marL="129064">
              <a:spcBef>
                <a:spcPts val="71"/>
              </a:spcBef>
            </a:pPr>
            <a:r>
              <a:rPr lang="en-US" spc="-4" dirty="0"/>
              <a:t>Load Balancing</a:t>
            </a:r>
            <a:endParaRPr spc="-11" dirty="0"/>
          </a:p>
        </p:txBody>
      </p:sp>
      <p:sp>
        <p:nvSpPr>
          <p:cNvPr id="3" name="object 3"/>
          <p:cNvSpPr/>
          <p:nvPr/>
        </p:nvSpPr>
        <p:spPr>
          <a:xfrm>
            <a:off x="1411892" y="1752600"/>
            <a:ext cx="6320215" cy="3855244"/>
          </a:xfrm>
          <a:prstGeom prst="rect">
            <a:avLst/>
          </a:prstGeom>
          <a:blipFill>
            <a:blip r:embed="rId3" cstate="print"/>
            <a:stretch>
              <a:fillRect/>
            </a:stretch>
          </a:blipFill>
        </p:spPr>
        <p:txBody>
          <a:bodyPr wrap="square" lIns="0" tIns="0" rIns="0" bIns="0" rtlCol="0"/>
          <a:lstStyle/>
          <a:p>
            <a:endParaRPr sz="1350">
              <a:solidFill>
                <a:prstClr val="black"/>
              </a:solidFill>
              <a:latin typeface="Calibri"/>
            </a:endParaRPr>
          </a:p>
        </p:txBody>
      </p:sp>
      <p:sp>
        <p:nvSpPr>
          <p:cNvPr id="8" name="Slide Number Placeholder 3">
            <a:extLst>
              <a:ext uri="{FF2B5EF4-FFF2-40B4-BE49-F238E27FC236}">
                <a16:creationId xmlns:a16="http://schemas.microsoft.com/office/drawing/2014/main" id="{60B9BF11-4B23-9D4C-A866-F608A27F57D6}"/>
              </a:ext>
            </a:extLst>
          </p:cNvPr>
          <p:cNvSpPr txBox="1">
            <a:spLocks/>
          </p:cNvSpPr>
          <p:nvPr/>
        </p:nvSpPr>
        <p:spPr>
          <a:xfrm>
            <a:off x="7988300" y="5750719"/>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CF8A19-3A9E-4ABC-B336-2FDDE321C72D}" type="slidenum">
              <a:rPr lang="en-US" sz="750"/>
              <a:pPr algn="r"/>
              <a:t>41</a:t>
            </a:fld>
            <a:endParaRPr lang="en-US" sz="750" dirty="0"/>
          </a:p>
        </p:txBody>
      </p:sp>
      <p:sp>
        <p:nvSpPr>
          <p:cNvPr id="9" name="Slide Number Placeholder 4">
            <a:extLst>
              <a:ext uri="{FF2B5EF4-FFF2-40B4-BE49-F238E27FC236}">
                <a16:creationId xmlns:a16="http://schemas.microsoft.com/office/drawing/2014/main" id="{07AC4C92-2D81-E147-A7A6-F8642C611A4E}"/>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41</a:t>
            </a:fld>
            <a:endParaRPr lang="en-US" sz="1000" dirty="0">
              <a:solidFill>
                <a:schemeClr val="tx2">
                  <a:lumMod val="40000"/>
                  <a:lumOff val="60000"/>
                </a:schemeClr>
              </a:solidFill>
              <a:latin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5E4B75F-81C6-0F46-B9EE-B37906F4F729}"/>
              </a:ext>
            </a:extLst>
          </p:cNvPr>
          <p:cNvSpPr>
            <a:spLocks noGrp="1"/>
          </p:cNvSpPr>
          <p:nvPr>
            <p:ph sz="half" idx="1"/>
          </p:nvPr>
        </p:nvSpPr>
        <p:spPr/>
        <p:txBody>
          <a:bodyPr/>
          <a:lstStyle/>
          <a:p>
            <a:r>
              <a:rPr lang="en-US" b="0" dirty="0"/>
              <a:t>Round Robin</a:t>
            </a:r>
          </a:p>
          <a:p>
            <a:pPr lvl="1"/>
            <a:r>
              <a:rPr lang="en-US" b="0" dirty="0"/>
              <a:t>The load balancer sends the first request to server 1, the second request to server 2, and so on</a:t>
            </a:r>
          </a:p>
          <a:p>
            <a:r>
              <a:rPr lang="en-US" b="0" dirty="0"/>
              <a:t>Weighted Round Robin</a:t>
            </a:r>
          </a:p>
          <a:p>
            <a:pPr lvl="1"/>
            <a:r>
              <a:rPr lang="en-US" b="0" dirty="0"/>
              <a:t>Prioritizes server use based on the capabilities of the servers</a:t>
            </a:r>
          </a:p>
          <a:p>
            <a:r>
              <a:rPr lang="en-US" b="0" dirty="0"/>
              <a:t>Dynamic Round Robin</a:t>
            </a:r>
          </a:p>
          <a:p>
            <a:pPr lvl="1"/>
            <a:r>
              <a:rPr lang="en-US" b="0" dirty="0"/>
              <a:t>Monitors the server load and distributes to the server with the lowest use</a:t>
            </a:r>
          </a:p>
          <a:p>
            <a:r>
              <a:rPr lang="en-US" b="0" dirty="0"/>
              <a:t>Affinity</a:t>
            </a:r>
          </a:p>
          <a:p>
            <a:pPr lvl="1"/>
            <a:r>
              <a:rPr lang="en-US" b="0" dirty="0"/>
              <a:t>Sends requests to the same server based on the requestor’s IP address</a:t>
            </a:r>
          </a:p>
        </p:txBody>
      </p:sp>
      <p:sp>
        <p:nvSpPr>
          <p:cNvPr id="7" name="object 2">
            <a:extLst>
              <a:ext uri="{FF2B5EF4-FFF2-40B4-BE49-F238E27FC236}">
                <a16:creationId xmlns:a16="http://schemas.microsoft.com/office/drawing/2014/main" id="{FBFE74D0-F0AF-8D42-A669-32EE95D20505}"/>
              </a:ext>
            </a:extLst>
          </p:cNvPr>
          <p:cNvSpPr txBox="1">
            <a:spLocks noGrp="1"/>
          </p:cNvSpPr>
          <p:nvPr>
            <p:ph type="title"/>
          </p:nvPr>
        </p:nvSpPr>
        <p:spPr>
          <a:xfrm>
            <a:off x="1388124" y="413043"/>
            <a:ext cx="7390115" cy="316914"/>
          </a:xfrm>
          <a:prstGeom prst="rect">
            <a:avLst/>
          </a:prstGeom>
        </p:spPr>
        <p:txBody>
          <a:bodyPr vert="horz" wrap="square" lIns="0" tIns="9049" rIns="0" bIns="0" numCol="1" rtlCol="0" anchor="ctr" anchorCtr="0" compatLnSpc="1">
            <a:prstTxWarp prst="textNoShape">
              <a:avLst/>
            </a:prstTxWarp>
            <a:spAutoFit/>
          </a:bodyPr>
          <a:lstStyle/>
          <a:p>
            <a:pPr marL="129064">
              <a:spcBef>
                <a:spcPts val="71"/>
              </a:spcBef>
            </a:pPr>
            <a:r>
              <a:rPr lang="en-US" sz="2000" spc="-4" dirty="0"/>
              <a:t>Load Balancing</a:t>
            </a:r>
            <a:endParaRPr sz="2000" spc="-11" dirty="0"/>
          </a:p>
        </p:txBody>
      </p:sp>
      <p:sp>
        <p:nvSpPr>
          <p:cNvPr id="9" name="Slide Number Placeholder 3">
            <a:extLst>
              <a:ext uri="{FF2B5EF4-FFF2-40B4-BE49-F238E27FC236}">
                <a16:creationId xmlns:a16="http://schemas.microsoft.com/office/drawing/2014/main" id="{940C15F4-E11E-B141-B5DC-0178D19D8A29}"/>
              </a:ext>
            </a:extLst>
          </p:cNvPr>
          <p:cNvSpPr txBox="1">
            <a:spLocks/>
          </p:cNvSpPr>
          <p:nvPr/>
        </p:nvSpPr>
        <p:spPr>
          <a:xfrm>
            <a:off x="7988300" y="5750719"/>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CF8A19-3A9E-4ABC-B336-2FDDE321C72D}" type="slidenum">
              <a:rPr lang="en-US" sz="750"/>
              <a:pPr algn="r"/>
              <a:t>42</a:t>
            </a:fld>
            <a:endParaRPr lang="en-US" sz="750" dirty="0"/>
          </a:p>
        </p:txBody>
      </p:sp>
      <p:sp>
        <p:nvSpPr>
          <p:cNvPr id="5" name="Slide Number Placeholder 4">
            <a:extLst>
              <a:ext uri="{FF2B5EF4-FFF2-40B4-BE49-F238E27FC236}">
                <a16:creationId xmlns:a16="http://schemas.microsoft.com/office/drawing/2014/main" id="{284E2C81-80E3-074F-933E-BDF6CFEC3B04}"/>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42</a:t>
            </a:fld>
            <a:endParaRPr lang="en-US" sz="1000" dirty="0">
              <a:solidFill>
                <a:schemeClr val="tx2">
                  <a:lumMod val="40000"/>
                  <a:lumOff val="60000"/>
                </a:schemeClr>
              </a:solidFill>
              <a:latin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lstStyle/>
          <a:p>
            <a:r>
              <a:rPr lang="en-US" dirty="0"/>
              <a:t>NIC teaming</a:t>
            </a:r>
          </a:p>
          <a:p>
            <a:pPr lvl="1"/>
            <a:r>
              <a:rPr lang="en-US" b="0" dirty="0"/>
              <a:t>Load Balancing / Fail Over (LBFO)</a:t>
            </a:r>
          </a:p>
          <a:p>
            <a:pPr lvl="1"/>
            <a:r>
              <a:rPr lang="en-US" b="0" dirty="0">
                <a:solidFill>
                  <a:prstClr val="white"/>
                </a:solidFill>
              </a:rPr>
              <a:t>Technique of grouping physical network adapters to improve performance and redundancy</a:t>
            </a:r>
            <a:endParaRPr lang="en-US" b="0" dirty="0"/>
          </a:p>
          <a:p>
            <a:pPr lvl="2"/>
            <a:r>
              <a:rPr lang="en-US" b="0" dirty="0"/>
              <a:t>Aggregate (grouping) </a:t>
            </a:r>
          </a:p>
          <a:p>
            <a:pPr lvl="3"/>
            <a:r>
              <a:rPr lang="en-US" b="0" dirty="0"/>
              <a:t>Bandwidth</a:t>
            </a:r>
          </a:p>
          <a:p>
            <a:pPr lvl="3"/>
            <a:r>
              <a:rPr lang="en-US" b="0" dirty="0"/>
              <a:t>Redundant paths</a:t>
            </a:r>
          </a:p>
          <a:p>
            <a:pPr lvl="2"/>
            <a:r>
              <a:rPr lang="en-US" b="0" dirty="0"/>
              <a:t>Multiple network adapters looks like a single adapter</a:t>
            </a:r>
          </a:p>
          <a:p>
            <a:pPr lvl="3"/>
            <a:r>
              <a:rPr lang="en-US" b="0" dirty="0"/>
              <a:t>Integrate with switches</a:t>
            </a:r>
          </a:p>
          <a:p>
            <a:pPr lvl="2"/>
            <a:r>
              <a:rPr lang="en-US" b="0" dirty="0"/>
              <a:t>NICs talk to each other</a:t>
            </a:r>
          </a:p>
          <a:p>
            <a:pPr lvl="3"/>
            <a:r>
              <a:rPr lang="en-US" b="0" dirty="0"/>
              <a:t>Fails over when a NIC doesn’t respond</a:t>
            </a:r>
          </a:p>
          <a:p>
            <a:pPr lvl="3"/>
            <a:r>
              <a:rPr lang="en-US" b="0" dirty="0">
                <a:solidFill>
                  <a:prstClr val="white"/>
                </a:solidFill>
              </a:rPr>
              <a:t>Should one adapter fail, the other adapter can be used for load balancing</a:t>
            </a:r>
            <a:endParaRPr lang="en-US" b="0" dirty="0"/>
          </a:p>
        </p:txBody>
      </p:sp>
      <p:sp>
        <p:nvSpPr>
          <p:cNvPr id="3" name="Slide Number Placeholder 2"/>
          <p:cNvSpPr>
            <a:spLocks noGrp="1"/>
          </p:cNvSpPr>
          <p:nvPr>
            <p:ph type="sldNum" sz="quarter" idx="4"/>
          </p:nvPr>
        </p:nvSpPr>
        <p:spPr/>
        <p:txBody>
          <a:bodyPr/>
          <a:lstStyle/>
          <a:p>
            <a:fld id="{CF8BF5C1-0C31-4117-9346-26B34DEE768C}" type="slidenum">
              <a:rPr lang="en-US" altLang="en-US" smtClean="0"/>
              <a:pPr/>
              <a:t>43</a:t>
            </a:fld>
            <a:endParaRPr lang="en-US" altLang="en-US" dirty="0"/>
          </a:p>
        </p:txBody>
      </p:sp>
      <p:sp>
        <p:nvSpPr>
          <p:cNvPr id="5" name="Title 4">
            <a:extLst>
              <a:ext uri="{FF2B5EF4-FFF2-40B4-BE49-F238E27FC236}">
                <a16:creationId xmlns:a16="http://schemas.microsoft.com/office/drawing/2014/main" id="{2C6FFB38-AFF6-2EF0-4735-F8A076D8D875}"/>
              </a:ext>
            </a:extLst>
          </p:cNvPr>
          <p:cNvSpPr>
            <a:spLocks noGrp="1"/>
          </p:cNvSpPr>
          <p:nvPr>
            <p:ph type="title"/>
          </p:nvPr>
        </p:nvSpPr>
        <p:spPr>
          <a:xfrm>
            <a:off x="1388124" y="76200"/>
            <a:ext cx="7390115" cy="990600"/>
          </a:xfrm>
        </p:spPr>
        <p:txBody>
          <a:bodyPr/>
          <a:lstStyle/>
          <a:p>
            <a:r>
              <a:rPr lang="en-US" dirty="0"/>
              <a:t>3.3 Given a scenario, implement secure network designs</a:t>
            </a:r>
          </a:p>
        </p:txBody>
      </p:sp>
    </p:spTree>
    <p:extLst>
      <p:ext uri="{BB962C8B-B14F-4D97-AF65-F5344CB8AC3E}">
        <p14:creationId xmlns:p14="http://schemas.microsoft.com/office/powerpoint/2010/main" val="253869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049" rIns="0" bIns="0" numCol="1" rtlCol="0" anchor="ctr" anchorCtr="0" compatLnSpc="1">
            <a:prstTxWarp prst="textNoShape">
              <a:avLst/>
            </a:prstTxWarp>
            <a:spAutoFit/>
          </a:bodyPr>
          <a:lstStyle/>
          <a:p>
            <a:pPr marL="129064">
              <a:spcBef>
                <a:spcPts val="71"/>
              </a:spcBef>
            </a:pPr>
            <a:r>
              <a:rPr lang="en-US" spc="-4" dirty="0"/>
              <a:t>Failover Clusters</a:t>
            </a:r>
            <a:endParaRPr spc="-11" dirty="0"/>
          </a:p>
        </p:txBody>
      </p:sp>
      <p:sp>
        <p:nvSpPr>
          <p:cNvPr id="3" name="object 3"/>
          <p:cNvSpPr/>
          <p:nvPr/>
        </p:nvSpPr>
        <p:spPr>
          <a:xfrm>
            <a:off x="876942" y="1244600"/>
            <a:ext cx="7390115" cy="4379118"/>
          </a:xfrm>
          <a:prstGeom prst="rect">
            <a:avLst/>
          </a:prstGeom>
          <a:blipFill>
            <a:blip r:embed="rId3" cstate="print"/>
            <a:stretch>
              <a:fillRect/>
            </a:stretch>
          </a:blipFill>
        </p:spPr>
        <p:txBody>
          <a:bodyPr wrap="square" lIns="0" tIns="0" rIns="0" bIns="0" rtlCol="0"/>
          <a:lstStyle/>
          <a:p>
            <a:endParaRPr sz="1350">
              <a:solidFill>
                <a:prstClr val="black"/>
              </a:solidFill>
              <a:latin typeface="Calibri"/>
            </a:endParaRPr>
          </a:p>
        </p:txBody>
      </p:sp>
      <p:sp>
        <p:nvSpPr>
          <p:cNvPr id="8" name="Slide Number Placeholder 3">
            <a:extLst>
              <a:ext uri="{FF2B5EF4-FFF2-40B4-BE49-F238E27FC236}">
                <a16:creationId xmlns:a16="http://schemas.microsoft.com/office/drawing/2014/main" id="{5B59BB8B-965C-4B4E-B037-1F7BA6B69CBC}"/>
              </a:ext>
            </a:extLst>
          </p:cNvPr>
          <p:cNvSpPr txBox="1">
            <a:spLocks/>
          </p:cNvSpPr>
          <p:nvPr/>
        </p:nvSpPr>
        <p:spPr>
          <a:xfrm>
            <a:off x="7988300" y="5750719"/>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CF8A19-3A9E-4ABC-B336-2FDDE321C72D}" type="slidenum">
              <a:rPr lang="en-US" sz="750"/>
              <a:pPr algn="r"/>
              <a:t>44</a:t>
            </a:fld>
            <a:endParaRPr lang="en-US" sz="750" dirty="0"/>
          </a:p>
        </p:txBody>
      </p:sp>
      <p:sp>
        <p:nvSpPr>
          <p:cNvPr id="9" name="Slide Number Placeholder 4">
            <a:extLst>
              <a:ext uri="{FF2B5EF4-FFF2-40B4-BE49-F238E27FC236}">
                <a16:creationId xmlns:a16="http://schemas.microsoft.com/office/drawing/2014/main" id="{48989CCE-B353-ED4D-9917-6654E3BFE406}"/>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44</a:t>
            </a:fld>
            <a:endParaRPr lang="en-US" sz="1000" dirty="0">
              <a:solidFill>
                <a:schemeClr val="tx2">
                  <a:lumMod val="40000"/>
                  <a:lumOff val="60000"/>
                </a:schemeClr>
              </a:solidFill>
              <a:latin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ntent Placeholder 4" title="Web Video Player">
                <a:extLst>
                  <a:ext uri="{FF2B5EF4-FFF2-40B4-BE49-F238E27FC236}">
                    <a16:creationId xmlns:a16="http://schemas.microsoft.com/office/drawing/2014/main" id="{1A8B3380-9BA1-7925-F317-508C8356681D}"/>
                  </a:ext>
                </a:extLst>
              </p:cNvPr>
              <p:cNvGraphicFramePr>
                <a:graphicFrameLocks noGrp="1"/>
              </p:cNvGraphicFramePr>
              <p:nvPr>
                <p:ph sz="half" idx="1"/>
              </p:nvPr>
            </p:nvGraphicFramePr>
            <p:xfrm>
              <a:off x="381000" y="1066800"/>
              <a:ext cx="8382000" cy="5334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ntent Placeholder 4" title="Web Video Player">
                <a:extLst>
                  <a:ext uri="{FF2B5EF4-FFF2-40B4-BE49-F238E27FC236}">
                    <a16:creationId xmlns:a16="http://schemas.microsoft.com/office/drawing/2014/main" id="{1A8B3380-9BA1-7925-F317-508C8356681D}"/>
                  </a:ext>
                </a:extLst>
              </p:cNvPr>
              <p:cNvPicPr>
                <a:picLocks noGrp="1" noRot="1" noChangeAspect="1" noMove="1" noResize="1" noEditPoints="1" noAdjustHandles="1" noChangeArrowheads="1" noChangeShapeType="1"/>
              </p:cNvPicPr>
              <p:nvPr/>
            </p:nvPicPr>
            <p:blipFill>
              <a:blip r:embed="rId4"/>
              <a:stretch>
                <a:fillRect/>
              </a:stretch>
            </p:blipFill>
            <p:spPr>
              <a:xfrm>
                <a:off x="381000" y="1066800"/>
                <a:ext cx="8382000" cy="5334000"/>
              </a:xfrm>
              <a:prstGeom prst="rect">
                <a:avLst/>
              </a:prstGeom>
            </p:spPr>
          </p:pic>
        </mc:Fallback>
      </mc:AlternateContent>
      <p:sp>
        <p:nvSpPr>
          <p:cNvPr id="3" name="Title 2">
            <a:extLst>
              <a:ext uri="{FF2B5EF4-FFF2-40B4-BE49-F238E27FC236}">
                <a16:creationId xmlns:a16="http://schemas.microsoft.com/office/drawing/2014/main" id="{AD581161-DF4B-99D4-AC3E-1912D8BC78B4}"/>
              </a:ext>
            </a:extLst>
          </p:cNvPr>
          <p:cNvSpPr>
            <a:spLocks noGrp="1"/>
          </p:cNvSpPr>
          <p:nvPr>
            <p:ph type="title"/>
          </p:nvPr>
        </p:nvSpPr>
        <p:spPr/>
        <p:txBody>
          <a:bodyPr/>
          <a:lstStyle/>
          <a:p>
            <a:r>
              <a:rPr lang="en-US" dirty="0"/>
              <a:t>VPN</a:t>
            </a:r>
          </a:p>
        </p:txBody>
      </p:sp>
      <p:sp>
        <p:nvSpPr>
          <p:cNvPr id="4" name="Slide Number Placeholder 3">
            <a:extLst>
              <a:ext uri="{FF2B5EF4-FFF2-40B4-BE49-F238E27FC236}">
                <a16:creationId xmlns:a16="http://schemas.microsoft.com/office/drawing/2014/main" id="{CCFE5F33-21E3-886E-ECDA-99EA8A0A62C8}"/>
              </a:ext>
            </a:extLst>
          </p:cNvPr>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45</a:t>
            </a:fld>
            <a:endParaRPr lang="en-US" altLang="en-US" dirty="0">
              <a:solidFill>
                <a:prstClr val="white"/>
              </a:solidFill>
            </a:endParaRPr>
          </a:p>
        </p:txBody>
      </p:sp>
    </p:spTree>
    <p:extLst>
      <p:ext uri="{BB962C8B-B14F-4D97-AF65-F5344CB8AC3E}">
        <p14:creationId xmlns:p14="http://schemas.microsoft.com/office/powerpoint/2010/main" val="1928579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066800"/>
            <a:ext cx="6096000" cy="5334000"/>
          </a:xfrm>
        </p:spPr>
        <p:txBody>
          <a:bodyPr/>
          <a:lstStyle/>
          <a:p>
            <a:r>
              <a:rPr lang="en-US" sz="1800" b="0" dirty="0"/>
              <a:t>Virtual private network (VPN)</a:t>
            </a:r>
          </a:p>
          <a:p>
            <a:pPr lvl="1"/>
            <a:r>
              <a:rPr lang="en-US" sz="1800" b="0" dirty="0"/>
              <a:t>IPsec (Internet protocol Security)</a:t>
            </a:r>
          </a:p>
          <a:p>
            <a:pPr lvl="2"/>
            <a:r>
              <a:rPr lang="en-US" sz="1600" b="0" dirty="0"/>
              <a:t>IPSec can be used to create a secure session between</a:t>
            </a:r>
          </a:p>
          <a:p>
            <a:pPr marL="548640" lvl="3" indent="0">
              <a:buNone/>
            </a:pPr>
            <a:r>
              <a:rPr lang="en-US" sz="1600" b="0" dirty="0"/>
              <a:t>two hosts on a network and it has two different modes:</a:t>
            </a:r>
          </a:p>
          <a:p>
            <a:pPr lvl="3"/>
            <a:r>
              <a:rPr lang="en-US" sz="1600" b="0" dirty="0"/>
              <a:t>Tunnel Mode: </a:t>
            </a:r>
          </a:p>
          <a:p>
            <a:pPr lvl="4"/>
            <a:r>
              <a:rPr lang="en-US" sz="1600" b="0" dirty="0"/>
              <a:t>Both the header and the payload are encrypted</a:t>
            </a:r>
          </a:p>
          <a:p>
            <a:pPr lvl="4"/>
            <a:r>
              <a:rPr lang="en-US" sz="1600" b="0" dirty="0"/>
              <a:t>It's normally used externally</a:t>
            </a:r>
          </a:p>
          <a:p>
            <a:pPr lvl="4"/>
            <a:r>
              <a:rPr lang="en-US" sz="1600" b="0" dirty="0"/>
              <a:t>Used with L2TP/</a:t>
            </a:r>
            <a:r>
              <a:rPr lang="en-US" sz="1600" b="0" dirty="0" err="1"/>
              <a:t>IPSec</a:t>
            </a:r>
            <a:r>
              <a:rPr lang="en-US" sz="1600" b="0" dirty="0"/>
              <a:t> VPNs,</a:t>
            </a:r>
          </a:p>
          <a:p>
            <a:pPr lvl="3"/>
            <a:r>
              <a:rPr lang="en-US" sz="1600" b="0" dirty="0"/>
              <a:t>Transport Mode</a:t>
            </a:r>
          </a:p>
          <a:p>
            <a:pPr lvl="4"/>
            <a:r>
              <a:rPr lang="en-US" sz="1600" b="0" dirty="0"/>
              <a:t>This is used between two servers or hosts on an internal network</a:t>
            </a:r>
          </a:p>
          <a:p>
            <a:pPr lvl="4"/>
            <a:r>
              <a:rPr lang="en-US" sz="1600" b="0" dirty="0"/>
              <a:t>Only the payload is encrypted</a:t>
            </a:r>
          </a:p>
          <a:p>
            <a:pPr lvl="4"/>
            <a:endParaRPr lang="en-US" sz="1600" b="0" dirty="0"/>
          </a:p>
        </p:txBody>
      </p:sp>
      <p:sp>
        <p:nvSpPr>
          <p:cNvPr id="2" name="Title 1"/>
          <p:cNvSpPr>
            <a:spLocks noGrp="1"/>
          </p:cNvSpPr>
          <p:nvPr>
            <p:ph type="title"/>
          </p:nvPr>
        </p:nvSpPr>
        <p:spPr/>
        <p:txBody>
          <a:bodyPr/>
          <a:lstStyle/>
          <a:p>
            <a:r>
              <a:rPr lang="en-US" dirty="0"/>
              <a:t>Given a scenario, implement secure network designs</a:t>
            </a:r>
          </a:p>
        </p:txBody>
      </p:sp>
      <p:sp>
        <p:nvSpPr>
          <p:cNvPr id="5" name="Slide Number Placeholder 3"/>
          <p:cNvSpPr>
            <a:spLocks noGrp="1"/>
          </p:cNvSpPr>
          <p:nvPr>
            <p:ph type="sldNum" sz="quarter" idx="4"/>
          </p:nvPr>
        </p:nvSpPr>
        <p:spPr/>
        <p:txBody>
          <a:bodyPr/>
          <a:lstStyle/>
          <a:p>
            <a:fld id="{CF8BF5C1-0C31-4117-9346-26B34DEE768C}" type="slidenum">
              <a:rPr lang="en-US" altLang="en-US" smtClean="0"/>
              <a:pPr/>
              <a:t>46</a:t>
            </a:fld>
            <a:endParaRPr lang="en-US" altLang="en-US" dirty="0"/>
          </a:p>
        </p:txBody>
      </p:sp>
      <p:pic>
        <p:nvPicPr>
          <p:cNvPr id="6" name="Picture 5">
            <a:extLst>
              <a:ext uri="{FF2B5EF4-FFF2-40B4-BE49-F238E27FC236}">
                <a16:creationId xmlns:a16="http://schemas.microsoft.com/office/drawing/2014/main" id="{D5DD4C44-B3FB-C64B-96C8-9A465DBBA5A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55556" l="1757" r="99730">
                        <a14:foregroundMark x1="78378" y1="29444" x2="91757" y2="28056"/>
                        <a14:backgroundMark x1="78378" y1="47500" x2="78378" y2="47500"/>
                        <a14:backgroundMark x1="78378" y1="40833" x2="78378" y2="51389"/>
                        <a14:backgroundMark x1="79189" y1="41111" x2="78108" y2="50556"/>
                      </a14:backgroundRemoval>
                    </a14:imgEffect>
                    <a14:imgEffect>
                      <a14:sharpenSoften amount="25000"/>
                    </a14:imgEffect>
                  </a14:imgLayer>
                </a14:imgProps>
              </a:ext>
              <a:ext uri="{28A0092B-C50C-407E-A947-70E740481C1C}">
                <a14:useLocalDpi xmlns:a14="http://schemas.microsoft.com/office/drawing/2010/main" val="0"/>
              </a:ext>
            </a:extLst>
          </a:blip>
          <a:srcRect t="1" b="37631"/>
          <a:stretch/>
        </p:blipFill>
        <p:spPr>
          <a:xfrm rot="689372">
            <a:off x="5509824" y="1243838"/>
            <a:ext cx="3157454" cy="1627124"/>
          </a:xfrm>
          <a:prstGeom prst="rect">
            <a:avLst/>
          </a:prstGeom>
        </p:spPr>
      </p:pic>
    </p:spTree>
    <p:extLst>
      <p:ext uri="{BB962C8B-B14F-4D97-AF65-F5344CB8AC3E}">
        <p14:creationId xmlns:p14="http://schemas.microsoft.com/office/powerpoint/2010/main" val="2384212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6858000" cy="2307494"/>
          </a:xfrm>
        </p:spPr>
        <p:txBody>
          <a:bodyPr/>
          <a:lstStyle/>
          <a:p>
            <a:r>
              <a:rPr lang="en-US" dirty="0"/>
              <a:t>Virtual private network (VPN)</a:t>
            </a:r>
          </a:p>
          <a:p>
            <a:pPr lvl="1"/>
            <a:r>
              <a:rPr lang="en-US" sz="1400" b="0" dirty="0"/>
              <a:t>IPsec (Internet protocol Security)</a:t>
            </a:r>
          </a:p>
          <a:p>
            <a:pPr lvl="2"/>
            <a:r>
              <a:rPr lang="en-US" sz="1400" b="0" dirty="0"/>
              <a:t>Authentication Header (AH) – IP Protocol #51</a:t>
            </a:r>
          </a:p>
          <a:p>
            <a:pPr lvl="3"/>
            <a:r>
              <a:rPr lang="en-US" sz="1400" b="0" dirty="0"/>
              <a:t>Ensures that the packet header has not been tampered with in transit </a:t>
            </a:r>
          </a:p>
          <a:p>
            <a:pPr lvl="2"/>
            <a:r>
              <a:rPr lang="en-US" sz="1400" b="0" dirty="0"/>
              <a:t>Encapsulating Security Payload (ESP) – IP Protocol #50</a:t>
            </a:r>
          </a:p>
          <a:p>
            <a:pPr lvl="3"/>
            <a:r>
              <a:rPr lang="en-US" sz="1400" b="0" dirty="0"/>
              <a:t>Symmetric encryptions using block ciphers </a:t>
            </a:r>
          </a:p>
        </p:txBody>
      </p:sp>
      <p:sp>
        <p:nvSpPr>
          <p:cNvPr id="14" name="Title 13"/>
          <p:cNvSpPr>
            <a:spLocks noGrp="1"/>
          </p:cNvSpPr>
          <p:nvPr>
            <p:ph type="title"/>
          </p:nvPr>
        </p:nvSpPr>
        <p:spPr/>
        <p:txBody>
          <a:bodyPr/>
          <a:lstStyle/>
          <a:p>
            <a:r>
              <a:rPr lang="en-US" dirty="0"/>
              <a:t>Given a scenario, implement secure network designs</a:t>
            </a:r>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47</a:t>
            </a:fld>
            <a:endParaRPr lang="en-US" altLang="en-US" dirty="0"/>
          </a:p>
        </p:txBody>
      </p: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pic>
        <p:nvPicPr>
          <p:cNvPr id="5" name="Picture 4">
            <a:extLst>
              <a:ext uri="{FF2B5EF4-FFF2-40B4-BE49-F238E27FC236}">
                <a16:creationId xmlns:a16="http://schemas.microsoft.com/office/drawing/2014/main" id="{6C8916B1-1434-3468-2080-746F7EF23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341657"/>
            <a:ext cx="7772400" cy="2176588"/>
          </a:xfrm>
          <a:prstGeom prst="rect">
            <a:avLst/>
          </a:prstGeom>
        </p:spPr>
      </p:pic>
      <p:sp>
        <p:nvSpPr>
          <p:cNvPr id="6" name="Rounded Rectangle 5">
            <a:extLst>
              <a:ext uri="{FF2B5EF4-FFF2-40B4-BE49-F238E27FC236}">
                <a16:creationId xmlns:a16="http://schemas.microsoft.com/office/drawing/2014/main" id="{59D95A9E-55D0-FABD-D6D7-25B6B6556433}"/>
              </a:ext>
            </a:extLst>
          </p:cNvPr>
          <p:cNvSpPr/>
          <p:nvPr/>
        </p:nvSpPr>
        <p:spPr bwMode="auto">
          <a:xfrm>
            <a:off x="3390900" y="4279836"/>
            <a:ext cx="818204" cy="201676"/>
          </a:xfrm>
          <a:prstGeom prst="roundRect">
            <a:avLst/>
          </a:prstGeom>
          <a:noFill/>
          <a:ln w="19050">
            <a:solidFill>
              <a:srgbClr val="FF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pic>
        <p:nvPicPr>
          <p:cNvPr id="8" name="Picture 7">
            <a:extLst>
              <a:ext uri="{FF2B5EF4-FFF2-40B4-BE49-F238E27FC236}">
                <a16:creationId xmlns:a16="http://schemas.microsoft.com/office/drawing/2014/main" id="{0D761741-A7D5-FC91-11A9-316414E3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5500" y="5507359"/>
            <a:ext cx="4953000" cy="870295"/>
          </a:xfrm>
          <a:prstGeom prst="rect">
            <a:avLst/>
          </a:prstGeom>
        </p:spPr>
      </p:pic>
      <p:cxnSp>
        <p:nvCxnSpPr>
          <p:cNvPr id="11" name="Straight Arrow Connector 10">
            <a:extLst>
              <a:ext uri="{FF2B5EF4-FFF2-40B4-BE49-F238E27FC236}">
                <a16:creationId xmlns:a16="http://schemas.microsoft.com/office/drawing/2014/main" id="{67369D26-DAF8-B563-6B92-D30E9D53D701}"/>
              </a:ext>
            </a:extLst>
          </p:cNvPr>
          <p:cNvCxnSpPr>
            <a:cxnSpLocks/>
          </p:cNvCxnSpPr>
          <p:nvPr/>
        </p:nvCxnSpPr>
        <p:spPr bwMode="auto">
          <a:xfrm flipV="1">
            <a:off x="3124200" y="4545951"/>
            <a:ext cx="457200" cy="972294"/>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854210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b="1" i="1" dirty="0"/>
              <a:t>VPN Concentrator</a:t>
            </a:r>
          </a:p>
          <a:p>
            <a:pPr lvl="1">
              <a:spcBef>
                <a:spcPts val="300"/>
              </a:spcBef>
              <a:spcAft>
                <a:spcPts val="300"/>
              </a:spcAft>
            </a:pPr>
            <a:r>
              <a:rPr lang="en-US" sz="2000" b="0" dirty="0"/>
              <a:t>Used for site-to-site &amp; host-to-site VPN architectures</a:t>
            </a:r>
          </a:p>
          <a:p>
            <a:pPr lvl="2">
              <a:spcBef>
                <a:spcPts val="300"/>
              </a:spcBef>
              <a:spcAft>
                <a:spcPts val="300"/>
              </a:spcAft>
            </a:pPr>
            <a:r>
              <a:rPr lang="en-US" sz="1800" b="0" dirty="0"/>
              <a:t>Establishes and configures tunnels</a:t>
            </a:r>
          </a:p>
          <a:p>
            <a:pPr lvl="2">
              <a:spcBef>
                <a:spcPts val="300"/>
              </a:spcBef>
              <a:spcAft>
                <a:spcPts val="300"/>
              </a:spcAft>
            </a:pPr>
            <a:r>
              <a:rPr lang="en-US" sz="1800" b="0" dirty="0"/>
              <a:t>Authenticates users</a:t>
            </a:r>
          </a:p>
          <a:p>
            <a:pPr lvl="2">
              <a:spcBef>
                <a:spcPts val="300"/>
              </a:spcBef>
              <a:spcAft>
                <a:spcPts val="300"/>
              </a:spcAft>
            </a:pPr>
            <a:r>
              <a:rPr lang="en-US" sz="1800" b="0" dirty="0"/>
              <a:t>Assign tunnel/IP addresses to users</a:t>
            </a:r>
          </a:p>
          <a:p>
            <a:pPr lvl="2">
              <a:spcBef>
                <a:spcPts val="300"/>
              </a:spcBef>
              <a:spcAft>
                <a:spcPts val="300"/>
              </a:spcAft>
            </a:pPr>
            <a:r>
              <a:rPr lang="en-US" sz="1800" b="0" dirty="0"/>
              <a:t>Encrypt and decrypt data</a:t>
            </a:r>
          </a:p>
          <a:p>
            <a:pPr lvl="2">
              <a:spcBef>
                <a:spcPts val="300"/>
              </a:spcBef>
              <a:spcAft>
                <a:spcPts val="300"/>
              </a:spcAft>
            </a:pPr>
            <a:r>
              <a:rPr lang="en-US" sz="1800" b="0" dirty="0"/>
              <a:t>Ensure end-to-end delivery of data</a:t>
            </a:r>
          </a:p>
          <a:p>
            <a:pPr lvl="1">
              <a:lnSpc>
                <a:spcPct val="110000"/>
              </a:lnSpc>
              <a:spcBef>
                <a:spcPts val="300"/>
              </a:spcBef>
              <a:spcAft>
                <a:spcPts val="300"/>
              </a:spcAft>
            </a:pPr>
            <a:r>
              <a:rPr lang="en-US" sz="2000" b="0" dirty="0"/>
              <a:t>Could occur when both strong and weak ciphers are configured on a VPN concentrator</a:t>
            </a:r>
          </a:p>
          <a:p>
            <a:pPr lvl="2">
              <a:lnSpc>
                <a:spcPct val="110000"/>
              </a:lnSpc>
              <a:spcBef>
                <a:spcPts val="300"/>
              </a:spcBef>
              <a:spcAft>
                <a:spcPts val="300"/>
              </a:spcAft>
            </a:pPr>
            <a:r>
              <a:rPr lang="en-US" sz="2000" b="0" dirty="0" err="1"/>
              <a:t>IPSec</a:t>
            </a:r>
            <a:r>
              <a:rPr lang="en-US" sz="2000" b="0" dirty="0"/>
              <a:t> payload reverts to 16-bit sequence numbers instead of 32-bit (strong) </a:t>
            </a:r>
          </a:p>
          <a:p>
            <a:pPr lvl="2">
              <a:lnSpc>
                <a:spcPct val="110000"/>
              </a:lnSpc>
              <a:spcBef>
                <a:spcPts val="300"/>
              </a:spcBef>
              <a:spcAft>
                <a:spcPts val="300"/>
              </a:spcAft>
            </a:pPr>
            <a:r>
              <a:rPr lang="en-US" sz="2000" b="0" dirty="0"/>
              <a:t>An attacker could potentially perform a downgrade attack (weak)</a:t>
            </a:r>
          </a:p>
          <a:p>
            <a:endParaRPr lang="en-US" b="0" dirty="0"/>
          </a:p>
          <a:p>
            <a:endParaRPr lang="en-US" sz="3200" dirty="0"/>
          </a:p>
        </p:txBody>
      </p:sp>
      <p:sp>
        <p:nvSpPr>
          <p:cNvPr id="3" name="Title 2"/>
          <p:cNvSpPr>
            <a:spLocks noGrp="1"/>
          </p:cNvSpPr>
          <p:nvPr>
            <p:ph type="title"/>
          </p:nvPr>
        </p:nvSpPr>
        <p:spPr/>
        <p:txBody>
          <a:bodyPr/>
          <a:lstStyle/>
          <a:p>
            <a:r>
              <a:rPr lang="en-US" dirty="0"/>
              <a:t>Given a scenario, implement secure protocols</a:t>
            </a:r>
          </a:p>
        </p:txBody>
      </p:sp>
      <p:sp>
        <p:nvSpPr>
          <p:cNvPr id="4" name="Slide Number Placeholder 4">
            <a:extLst>
              <a:ext uri="{FF2B5EF4-FFF2-40B4-BE49-F238E27FC236}">
                <a16:creationId xmlns:a16="http://schemas.microsoft.com/office/drawing/2014/main" id="{3810725A-94E8-474B-8366-083D60287922}"/>
              </a:ext>
            </a:extLst>
          </p:cNvPr>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7CF8A19-3A9E-4ABC-B336-2FDDE321C72D}" type="slidenum">
              <a:rPr kumimoji="0" lang="en-US" sz="1050" b="0" i="0" u="none" strike="noStrike" kern="1200" cap="none" spc="0" normalizeH="0" baseline="0" noProof="0" smtClean="0">
                <a:ln>
                  <a:noFill/>
                </a:ln>
                <a:solidFill>
                  <a:schemeClr val="bg1"/>
                </a:solidFill>
                <a:effectLst/>
                <a:uLnTx/>
                <a:uFillTx/>
                <a:latin typeface="Open Sans"/>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schemeClr val="bg1"/>
              </a:solidFill>
              <a:effectLst/>
              <a:uLnTx/>
              <a:uFillTx/>
              <a:latin typeface="Open Sans"/>
              <a:ea typeface="+mn-ea"/>
              <a:cs typeface="+mn-cs"/>
            </a:endParaRPr>
          </a:p>
        </p:txBody>
      </p:sp>
      <p:pic>
        <p:nvPicPr>
          <p:cNvPr id="5" name="Picture 4">
            <a:extLst>
              <a:ext uri="{FF2B5EF4-FFF2-40B4-BE49-F238E27FC236}">
                <a16:creationId xmlns:a16="http://schemas.microsoft.com/office/drawing/2014/main" id="{E05D9AF3-2517-5044-84BA-F7795537DAD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59130" y="1190625"/>
            <a:ext cx="1458339" cy="1188720"/>
          </a:xfrm>
          <a:prstGeom prst="rect">
            <a:avLst/>
          </a:prstGeom>
        </p:spPr>
      </p:pic>
    </p:spTree>
    <p:extLst>
      <p:ext uri="{BB962C8B-B14F-4D97-AF65-F5344CB8AC3E}">
        <p14:creationId xmlns:p14="http://schemas.microsoft.com/office/powerpoint/2010/main" val="32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half" idx="1"/>
          </p:nvPr>
        </p:nvSpPr>
        <p:spPr/>
        <p:txBody>
          <a:bodyPr/>
          <a:lstStyle/>
          <a:p>
            <a:r>
              <a:rPr lang="en-US" dirty="0"/>
              <a:t>Site-to-Site VPNs</a:t>
            </a:r>
          </a:p>
          <a:p>
            <a:pPr lvl="2">
              <a:buFont typeface="Wingdings" pitchFamily="2" charset="2"/>
              <a:buChar char="§"/>
            </a:pPr>
            <a:r>
              <a:rPr lang="en-US" b="0" dirty="0"/>
              <a:t>Encrypt traffic between sites</a:t>
            </a:r>
          </a:p>
          <a:p>
            <a:pPr lvl="2">
              <a:buFont typeface="Wingdings" pitchFamily="2" charset="2"/>
              <a:buChar char="§"/>
            </a:pPr>
            <a:r>
              <a:rPr lang="en-US" b="0" dirty="0"/>
              <a:t>Through the public Internet</a:t>
            </a:r>
          </a:p>
          <a:p>
            <a:pPr lvl="2">
              <a:buFont typeface="Wingdings" pitchFamily="2" charset="2"/>
              <a:buChar char="§"/>
            </a:pPr>
            <a:r>
              <a:rPr lang="en-US" b="0" dirty="0"/>
              <a:t>Use existing Internet connection</a:t>
            </a:r>
          </a:p>
          <a:p>
            <a:pPr lvl="2">
              <a:buFont typeface="Wingdings" pitchFamily="2" charset="2"/>
              <a:buChar char="§"/>
            </a:pPr>
            <a:r>
              <a:rPr lang="en-US" b="0" dirty="0"/>
              <a:t>No additional circuits or costs</a:t>
            </a:r>
          </a:p>
          <a:p>
            <a:endParaRPr lang="en-US" dirty="0"/>
          </a:p>
          <a:p>
            <a:endParaRPr lang="en-US" dirty="0"/>
          </a:p>
        </p:txBody>
      </p:sp>
      <p:sp>
        <p:nvSpPr>
          <p:cNvPr id="3" name="Title 2"/>
          <p:cNvSpPr>
            <a:spLocks noGrp="1"/>
          </p:cNvSpPr>
          <p:nvPr>
            <p:ph type="title"/>
          </p:nvPr>
        </p:nvSpPr>
        <p:spPr/>
        <p:txBody>
          <a:bodyPr/>
          <a:lstStyle/>
          <a:p>
            <a:r>
              <a:rPr lang="en-US" dirty="0"/>
              <a:t>Given a scenario, implement secure network designs</a:t>
            </a:r>
          </a:p>
        </p:txBody>
      </p:sp>
      <p:sp>
        <p:nvSpPr>
          <p:cNvPr id="14" name="Slide Number Placeholder 3"/>
          <p:cNvSpPr>
            <a:spLocks noGrp="1"/>
          </p:cNvSpPr>
          <p:nvPr>
            <p:ph type="sldNum" sz="quarter" idx="4"/>
          </p:nvPr>
        </p:nvSpPr>
        <p:spPr/>
        <p:txBody>
          <a:bodyPr/>
          <a:lstStyle/>
          <a:p>
            <a:fld id="{CF8BF5C1-0C31-4117-9346-26B34DEE768C}" type="slidenum">
              <a:rPr lang="en-US" altLang="en-US" smtClean="0"/>
              <a:pPr/>
              <a:t>49</a:t>
            </a:fld>
            <a:endParaRPr lang="en-US" altLang="en-US" dirty="0"/>
          </a:p>
        </p:txBody>
      </p:sp>
      <p:sp>
        <p:nvSpPr>
          <p:cNvPr id="16" name="Left-Right Arrow 15"/>
          <p:cNvSpPr/>
          <p:nvPr/>
        </p:nvSpPr>
        <p:spPr bwMode="auto">
          <a:xfrm>
            <a:off x="2044418" y="5087544"/>
            <a:ext cx="5012530" cy="365760"/>
          </a:xfrm>
          <a:prstGeom prst="leftRightArrow">
            <a:avLst/>
          </a:prstGeom>
          <a:no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24" name="TextBox 23"/>
          <p:cNvSpPr txBox="1"/>
          <p:nvPr/>
        </p:nvSpPr>
        <p:spPr>
          <a:xfrm>
            <a:off x="2252629" y="5486400"/>
            <a:ext cx="1023357" cy="461665"/>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VPN </a:t>
            </a:r>
          </a:p>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Concentrator</a:t>
            </a:r>
          </a:p>
        </p:txBody>
      </p:sp>
      <p:pic>
        <p:nvPicPr>
          <p:cNvPr id="26" name="Picture 25"/>
          <p:cNvPicPr>
            <a:picLocks noChangeAspect="1"/>
          </p:cNvPicPr>
          <p:nvPr/>
        </p:nvPicPr>
        <p:blipFill>
          <a:blip r:embed="rId2">
            <a:duotone>
              <a:prstClr val="black"/>
              <a:schemeClr val="accent1">
                <a:tint val="45000"/>
                <a:satMod val="400000"/>
              </a:schemeClr>
            </a:duotone>
          </a:blip>
          <a:stretch>
            <a:fillRect/>
          </a:stretch>
        </p:blipFill>
        <p:spPr>
          <a:xfrm>
            <a:off x="2491500" y="5012615"/>
            <a:ext cx="548640" cy="500360"/>
          </a:xfrm>
          <a:prstGeom prst="rect">
            <a:avLst/>
          </a:prstGeom>
        </p:spPr>
      </p:pic>
      <p:sp>
        <p:nvSpPr>
          <p:cNvPr id="30" name="Can 29"/>
          <p:cNvSpPr/>
          <p:nvPr/>
        </p:nvSpPr>
        <p:spPr bwMode="auto">
          <a:xfrm rot="5400000">
            <a:off x="4304556" y="3586437"/>
            <a:ext cx="457200" cy="3352718"/>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31" name="Picture 30"/>
          <p:cNvPicPr>
            <a:picLocks noChangeAspect="1"/>
          </p:cNvPicPr>
          <p:nvPr/>
        </p:nvPicPr>
        <p:blipFill>
          <a:blip r:embed="rId3"/>
          <a:stretch>
            <a:fillRect/>
          </a:stretch>
        </p:blipFill>
        <p:spPr>
          <a:xfrm>
            <a:off x="4095717" y="4975665"/>
            <a:ext cx="1097280" cy="589518"/>
          </a:xfrm>
          <a:prstGeom prst="rect">
            <a:avLst/>
          </a:prstGeom>
        </p:spPr>
      </p:pic>
      <p:pic>
        <p:nvPicPr>
          <p:cNvPr id="33" name="Picture 32"/>
          <p:cNvPicPr>
            <a:picLocks noChangeAspect="1"/>
          </p:cNvPicPr>
          <p:nvPr/>
        </p:nvPicPr>
        <p:blipFill>
          <a:blip r:embed="rId2">
            <a:duotone>
              <a:prstClr val="black"/>
              <a:schemeClr val="accent1">
                <a:tint val="45000"/>
                <a:satMod val="400000"/>
              </a:schemeClr>
            </a:duotone>
          </a:blip>
          <a:stretch>
            <a:fillRect/>
          </a:stretch>
        </p:blipFill>
        <p:spPr>
          <a:xfrm>
            <a:off x="6097675" y="5012615"/>
            <a:ext cx="548640" cy="500360"/>
          </a:xfrm>
          <a:prstGeom prst="rect">
            <a:avLst/>
          </a:prstGeom>
        </p:spPr>
      </p:pic>
      <p:sp>
        <p:nvSpPr>
          <p:cNvPr id="34" name="TextBox 33"/>
          <p:cNvSpPr txBox="1"/>
          <p:nvPr/>
        </p:nvSpPr>
        <p:spPr>
          <a:xfrm>
            <a:off x="5860316" y="5486400"/>
            <a:ext cx="1023357" cy="461665"/>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VPN </a:t>
            </a:r>
          </a:p>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Concentrator</a:t>
            </a:r>
          </a:p>
        </p:txBody>
      </p:sp>
      <p:pic>
        <p:nvPicPr>
          <p:cNvPr id="4" name="Picture 3"/>
          <p:cNvPicPr>
            <a:picLocks noChangeAspect="1"/>
          </p:cNvPicPr>
          <p:nvPr/>
        </p:nvPicPr>
        <p:blipFill>
          <a:blip r:embed="rId4"/>
          <a:stretch>
            <a:fillRect/>
          </a:stretch>
        </p:blipFill>
        <p:spPr>
          <a:xfrm>
            <a:off x="338366" y="4657776"/>
            <a:ext cx="1652084" cy="1225296"/>
          </a:xfrm>
          <a:prstGeom prst="rect">
            <a:avLst/>
          </a:prstGeom>
        </p:spPr>
      </p:pic>
      <p:pic>
        <p:nvPicPr>
          <p:cNvPr id="18" name="Picture 17"/>
          <p:cNvPicPr>
            <a:picLocks noChangeAspect="1"/>
          </p:cNvPicPr>
          <p:nvPr/>
        </p:nvPicPr>
        <p:blipFill>
          <a:blip r:embed="rId4"/>
          <a:stretch>
            <a:fillRect/>
          </a:stretch>
        </p:blipFill>
        <p:spPr>
          <a:xfrm>
            <a:off x="7110916" y="4654296"/>
            <a:ext cx="1652084" cy="1225296"/>
          </a:xfrm>
          <a:prstGeom prst="rect">
            <a:avLst/>
          </a:prstGeom>
        </p:spPr>
      </p:pic>
      <p:pic>
        <p:nvPicPr>
          <p:cNvPr id="19" name="Picture 18"/>
          <p:cNvPicPr>
            <a:picLocks noChangeAspect="1"/>
          </p:cNvPicPr>
          <p:nvPr/>
        </p:nvPicPr>
        <p:blipFill rotWithShape="1">
          <a:blip r:embed="rId5">
            <a:extLst>
              <a:ext uri="{BEBA8EAE-BF5A-486C-A8C5-ECC9F3942E4B}">
                <a14:imgProps xmlns:a14="http://schemas.microsoft.com/office/drawing/2010/main">
                  <a14:imgLayer r:embed="rId6">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spTree>
    <p:extLst>
      <p:ext uri="{BB962C8B-B14F-4D97-AF65-F5344CB8AC3E}">
        <p14:creationId xmlns:p14="http://schemas.microsoft.com/office/powerpoint/2010/main" val="1332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951890-CD0C-4AF2-BE8A-DEB7C9F7A5AD}"/>
              </a:ext>
            </a:extLst>
          </p:cNvPr>
          <p:cNvSpPr>
            <a:spLocks noGrp="1"/>
          </p:cNvSpPr>
          <p:nvPr>
            <p:ph sz="half" idx="1"/>
          </p:nvPr>
        </p:nvSpPr>
        <p:spPr/>
        <p:txBody>
          <a:bodyPr>
            <a:normAutofit/>
          </a:bodyPr>
          <a:lstStyle/>
          <a:p>
            <a:r>
              <a:rPr lang="en-US" dirty="0"/>
              <a:t>What problems arise from weaknesses in the network design/architecture?</a:t>
            </a:r>
          </a:p>
          <a:p>
            <a:pPr lvl="1"/>
            <a:r>
              <a:rPr lang="en-GB" b="0" dirty="0"/>
              <a:t>Single points of failure </a:t>
            </a:r>
            <a:endParaRPr lang="en-US" b="0" dirty="0"/>
          </a:p>
          <a:p>
            <a:pPr lvl="1"/>
            <a:r>
              <a:rPr lang="en-GB" b="0" dirty="0"/>
              <a:t>Complex dependencies </a:t>
            </a:r>
            <a:endParaRPr lang="en-US" b="0" dirty="0"/>
          </a:p>
          <a:p>
            <a:pPr lvl="1"/>
            <a:r>
              <a:rPr lang="en-GB" b="0" dirty="0"/>
              <a:t>Availability over confidentiality and integrity </a:t>
            </a:r>
            <a:endParaRPr lang="en-US" b="0" dirty="0"/>
          </a:p>
          <a:p>
            <a:pPr lvl="1"/>
            <a:r>
              <a:rPr lang="en-GB" b="0" dirty="0"/>
              <a:t>Lack of documentation and change control </a:t>
            </a:r>
            <a:endParaRPr lang="en-US" b="0" dirty="0"/>
          </a:p>
          <a:p>
            <a:pPr lvl="1"/>
            <a:r>
              <a:rPr lang="en-GB" b="0" dirty="0"/>
              <a:t>Overdependence on perimeter security </a:t>
            </a:r>
          </a:p>
          <a:p>
            <a:endParaRPr lang="en-US" dirty="0"/>
          </a:p>
        </p:txBody>
      </p:sp>
      <p:sp>
        <p:nvSpPr>
          <p:cNvPr id="3" name="Title 2">
            <a:extLst>
              <a:ext uri="{FF2B5EF4-FFF2-40B4-BE49-F238E27FC236}">
                <a16:creationId xmlns:a16="http://schemas.microsoft.com/office/drawing/2014/main" id="{7513231B-A5EF-4F17-A800-7F5D75E80FE0}"/>
              </a:ext>
            </a:extLst>
          </p:cNvPr>
          <p:cNvSpPr>
            <a:spLocks noGrp="1"/>
          </p:cNvSpPr>
          <p:nvPr>
            <p:ph type="title"/>
          </p:nvPr>
        </p:nvSpPr>
        <p:spPr/>
        <p:txBody>
          <a:bodyPr/>
          <a:lstStyle/>
          <a:p>
            <a:r>
              <a:rPr lang="en-US" dirty="0"/>
              <a:t>Secure Network Designs</a:t>
            </a:r>
          </a:p>
        </p:txBody>
      </p:sp>
      <p:sp>
        <p:nvSpPr>
          <p:cNvPr id="5" name="Slide Number Placeholder 4">
            <a:extLst>
              <a:ext uri="{FF2B5EF4-FFF2-40B4-BE49-F238E27FC236}">
                <a16:creationId xmlns:a16="http://schemas.microsoft.com/office/drawing/2014/main" id="{46EE61CB-6231-4671-8511-B9349B34FB7F}"/>
              </a:ext>
            </a:extLst>
          </p:cNvPr>
          <p:cNvSpPr>
            <a:spLocks noGrp="1"/>
          </p:cNvSpPr>
          <p:nvPr>
            <p:ph type="sldNum" sz="quarter" idx="4"/>
          </p:nvPr>
        </p:nvSpPr>
        <p:spPr/>
        <p:txBody>
          <a:bodyPr/>
          <a:lstStyle/>
          <a:p>
            <a:fld id="{B7CF8A19-3A9E-4ABC-B336-2FDDE321C72D}" type="slidenum">
              <a:rPr lang="en-US" smtClean="0"/>
              <a:pPr/>
              <a:t>5</a:t>
            </a:fld>
            <a:endParaRPr lang="en-US" dirty="0"/>
          </a:p>
        </p:txBody>
      </p:sp>
      <p:sp>
        <p:nvSpPr>
          <p:cNvPr id="4" name="Footer Placeholder 3">
            <a:extLst>
              <a:ext uri="{FF2B5EF4-FFF2-40B4-BE49-F238E27FC236}">
                <a16:creationId xmlns:a16="http://schemas.microsoft.com/office/drawing/2014/main" id="{A8D38AC4-DA08-474F-A056-A8D38336354F}"/>
              </a:ext>
            </a:extLst>
          </p:cNvPr>
          <p:cNvSpPr>
            <a:spLocks noGrp="1"/>
          </p:cNvSpPr>
          <p:nvPr>
            <p:ph type="ftr" sz="quarter" idx="4294967295"/>
          </p:nvPr>
        </p:nvSpPr>
        <p:spPr>
          <a:xfrm>
            <a:off x="0" y="0"/>
            <a:ext cx="0" cy="0"/>
          </a:xfrm>
        </p:spPr>
        <p:txBody>
          <a:bodyPr/>
          <a:lstStyle/>
          <a:p>
            <a:r>
              <a:rPr lang="en-GB"/>
              <a:t>CompTIA Security+ Lesson 9 | Copyright © 2020 CompTIA Properties, LLC. All Rights Reserved.  |  CompTIA.org</a:t>
            </a:r>
            <a:endParaRPr lang="en-US" dirty="0"/>
          </a:p>
        </p:txBody>
      </p:sp>
    </p:spTree>
    <p:extLst>
      <p:ext uri="{BB962C8B-B14F-4D97-AF65-F5344CB8AC3E}">
        <p14:creationId xmlns:p14="http://schemas.microsoft.com/office/powerpoint/2010/main" val="2341255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Left-Right Arrow 30"/>
          <p:cNvSpPr/>
          <p:nvPr/>
        </p:nvSpPr>
        <p:spPr bwMode="auto">
          <a:xfrm>
            <a:off x="2698715" y="4497810"/>
            <a:ext cx="5008372" cy="365760"/>
          </a:xfrm>
          <a:prstGeom prst="leftRightArrow">
            <a:avLst/>
          </a:prstGeom>
          <a:no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2" name="Content Placeholder 1"/>
          <p:cNvSpPr>
            <a:spLocks noGrp="1"/>
          </p:cNvSpPr>
          <p:nvPr>
            <p:ph sz="half" idx="1"/>
          </p:nvPr>
        </p:nvSpPr>
        <p:spPr/>
        <p:txBody>
          <a:bodyPr/>
          <a:lstStyle/>
          <a:p>
            <a:r>
              <a:rPr lang="en-US" dirty="0"/>
              <a:t>Host-to-Site VPNs (remote access VPN)</a:t>
            </a:r>
          </a:p>
          <a:p>
            <a:pPr lvl="2">
              <a:buFont typeface="Wingdings" pitchFamily="2" charset="2"/>
              <a:buChar char="§"/>
            </a:pPr>
            <a:r>
              <a:rPr lang="en-US" b="0" dirty="0"/>
              <a:t>Requires software on the user device</a:t>
            </a:r>
          </a:p>
          <a:p>
            <a:pPr lvl="2">
              <a:buFont typeface="Wingdings" pitchFamily="2" charset="2"/>
              <a:buChar char="§"/>
            </a:pPr>
            <a:r>
              <a:rPr lang="en-US" b="0" dirty="0"/>
              <a:t>May be built-in to existing operating system</a:t>
            </a:r>
          </a:p>
          <a:p>
            <a:endParaRPr lang="en-US" dirty="0"/>
          </a:p>
          <a:p>
            <a:endParaRPr lang="en-US" dirty="0"/>
          </a:p>
          <a:p>
            <a:endParaRPr lang="en-US" dirty="0">
              <a:solidFill>
                <a:schemeClr val="bg1"/>
              </a:solidFill>
            </a:endParaRPr>
          </a:p>
        </p:txBody>
      </p:sp>
      <p:sp>
        <p:nvSpPr>
          <p:cNvPr id="3" name="Title 2"/>
          <p:cNvSpPr>
            <a:spLocks noGrp="1"/>
          </p:cNvSpPr>
          <p:nvPr>
            <p:ph type="title"/>
          </p:nvPr>
        </p:nvSpPr>
        <p:spPr/>
        <p:txBody>
          <a:bodyPr/>
          <a:lstStyle/>
          <a:p>
            <a:r>
              <a:rPr lang="en-US" dirty="0"/>
              <a:t>Given a scenario, implement secure network designs</a:t>
            </a:r>
          </a:p>
        </p:txBody>
      </p:sp>
      <p:sp>
        <p:nvSpPr>
          <p:cNvPr id="16" name="Slide Number Placeholder 3"/>
          <p:cNvSpPr>
            <a:spLocks noGrp="1"/>
          </p:cNvSpPr>
          <p:nvPr>
            <p:ph type="sldNum" sz="quarter" idx="4"/>
          </p:nvPr>
        </p:nvSpPr>
        <p:spPr/>
        <p:txBody>
          <a:bodyPr/>
          <a:lstStyle/>
          <a:p>
            <a:fld id="{CF8BF5C1-0C31-4117-9346-26B34DEE768C}" type="slidenum">
              <a:rPr lang="en-US" altLang="en-US" smtClean="0"/>
              <a:pPr/>
              <a:t>50</a:t>
            </a:fld>
            <a:endParaRPr lang="en-US" altLang="en-US" dirty="0"/>
          </a:p>
        </p:txBody>
      </p:sp>
      <p:sp>
        <p:nvSpPr>
          <p:cNvPr id="30" name="TextBox 29"/>
          <p:cNvSpPr txBox="1"/>
          <p:nvPr/>
        </p:nvSpPr>
        <p:spPr>
          <a:xfrm>
            <a:off x="7631077" y="4953452"/>
            <a:ext cx="1046184"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195" y="4241486"/>
            <a:ext cx="640080" cy="64008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655" y="4708774"/>
            <a:ext cx="640080" cy="640080"/>
          </a:xfrm>
          <a:prstGeom prst="rect">
            <a:avLst/>
          </a:prstGeom>
        </p:spPr>
      </p:pic>
      <p:sp>
        <p:nvSpPr>
          <p:cNvPr id="20" name="Rectangle 19"/>
          <p:cNvSpPr/>
          <p:nvPr/>
        </p:nvSpPr>
        <p:spPr>
          <a:xfrm>
            <a:off x="457936" y="3868600"/>
            <a:ext cx="2185813" cy="161875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bg1"/>
                </a:solidFill>
              </a:rPr>
              <a:t>Corporate Network</a:t>
            </a:r>
          </a:p>
        </p:txBody>
      </p:sp>
      <p:sp>
        <p:nvSpPr>
          <p:cNvPr id="24" name="TextBox 23"/>
          <p:cNvSpPr txBox="1"/>
          <p:nvPr/>
        </p:nvSpPr>
        <p:spPr>
          <a:xfrm>
            <a:off x="2752237" y="4914213"/>
            <a:ext cx="1332736"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VPN Concentrator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1864" y="4710259"/>
            <a:ext cx="663679" cy="640080"/>
          </a:xfrm>
          <a:prstGeom prst="rect">
            <a:avLst/>
          </a:prstGeom>
        </p:spPr>
      </p:pic>
      <p:pic>
        <p:nvPicPr>
          <p:cNvPr id="9" name="Picture 8"/>
          <p:cNvPicPr>
            <a:picLocks noChangeAspect="1"/>
          </p:cNvPicPr>
          <p:nvPr/>
        </p:nvPicPr>
        <p:blipFill>
          <a:blip r:embed="rId5">
            <a:duotone>
              <a:prstClr val="black"/>
              <a:schemeClr val="accent1">
                <a:tint val="45000"/>
                <a:satMod val="400000"/>
              </a:schemeClr>
            </a:duotone>
          </a:blip>
          <a:stretch>
            <a:fillRect/>
          </a:stretch>
        </p:blipFill>
        <p:spPr>
          <a:xfrm>
            <a:off x="3145797" y="4422881"/>
            <a:ext cx="548640" cy="500360"/>
          </a:xfrm>
          <a:prstGeom prst="rect">
            <a:avLst/>
          </a:prstGeom>
        </p:spPr>
      </p:pic>
      <p:sp>
        <p:nvSpPr>
          <p:cNvPr id="33" name="Can 32"/>
          <p:cNvSpPr/>
          <p:nvPr/>
        </p:nvSpPr>
        <p:spPr bwMode="auto">
          <a:xfrm rot="5400000">
            <a:off x="5219716" y="2735839"/>
            <a:ext cx="457200" cy="3874445"/>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6"/>
          <a:stretch>
            <a:fillRect/>
          </a:stretch>
        </p:blipFill>
        <p:spPr>
          <a:xfrm>
            <a:off x="5309385" y="4377185"/>
            <a:ext cx="1097280" cy="589518"/>
          </a:xfrm>
          <a:prstGeom prst="rect">
            <a:avLst/>
          </a:prstGeom>
        </p:spPr>
      </p:pic>
      <p:pic>
        <p:nvPicPr>
          <p:cNvPr id="6" name="Picture 5"/>
          <p:cNvPicPr>
            <a:picLocks noChangeAspect="1"/>
          </p:cNvPicPr>
          <p:nvPr/>
        </p:nvPicPr>
        <p:blipFill>
          <a:blip r:embed="rId7"/>
          <a:stretch>
            <a:fillRect/>
          </a:stretch>
        </p:blipFill>
        <p:spPr>
          <a:xfrm>
            <a:off x="7687784" y="4360622"/>
            <a:ext cx="932769" cy="640135"/>
          </a:xfrm>
          <a:prstGeom prst="rect">
            <a:avLst/>
          </a:prstGeom>
        </p:spPr>
      </p:pic>
      <p:pic>
        <p:nvPicPr>
          <p:cNvPr id="21" name="Picture 20"/>
          <p:cNvPicPr>
            <a:picLocks noChangeAspect="1"/>
          </p:cNvPicPr>
          <p:nvPr/>
        </p:nvPicPr>
        <p:blipFill rotWithShape="1">
          <a:blip r:embed="rId8">
            <a:extLst>
              <a:ext uri="{BEBA8EAE-BF5A-486C-A8C5-ECC9F3942E4B}">
                <a14:imgProps xmlns:a14="http://schemas.microsoft.com/office/drawing/2010/main">
                  <a14:imgLayer r:embed="rId9">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spTree>
    <p:extLst>
      <p:ext uri="{BB962C8B-B14F-4D97-AF65-F5344CB8AC3E}">
        <p14:creationId xmlns:p14="http://schemas.microsoft.com/office/powerpoint/2010/main" val="2860454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lvl="1" indent="0">
              <a:buNone/>
            </a:pPr>
            <a:r>
              <a:rPr lang="en-US" i="1" dirty="0">
                <a:solidFill>
                  <a:schemeClr val="tx2">
                    <a:lumMod val="40000"/>
                    <a:lumOff val="60000"/>
                  </a:schemeClr>
                </a:solidFill>
              </a:rPr>
              <a:t>Host-to-Host VPNs</a:t>
            </a:r>
          </a:p>
          <a:p>
            <a:pPr lvl="2">
              <a:buFont typeface="Wingdings" pitchFamily="2" charset="2"/>
              <a:buChar char="§"/>
            </a:pPr>
            <a:r>
              <a:rPr lang="en-US" b="0" dirty="0"/>
              <a:t>User to user encryption</a:t>
            </a:r>
          </a:p>
          <a:p>
            <a:pPr lvl="2">
              <a:buFont typeface="Wingdings" pitchFamily="2" charset="2"/>
              <a:buChar char="§"/>
            </a:pPr>
            <a:r>
              <a:rPr lang="en-US" b="0" dirty="0"/>
              <a:t>Software-based</a:t>
            </a:r>
          </a:p>
          <a:p>
            <a:pPr lvl="2">
              <a:buFont typeface="Wingdings" pitchFamily="2" charset="2"/>
              <a:buChar char="§"/>
            </a:pPr>
            <a:r>
              <a:rPr lang="en-US" b="0" dirty="0"/>
              <a:t>No hardware needed</a:t>
            </a:r>
          </a:p>
        </p:txBody>
      </p:sp>
      <p:sp>
        <p:nvSpPr>
          <p:cNvPr id="3" name="Title 2"/>
          <p:cNvSpPr>
            <a:spLocks noGrp="1"/>
          </p:cNvSpPr>
          <p:nvPr>
            <p:ph type="title"/>
          </p:nvPr>
        </p:nvSpPr>
        <p:spPr/>
        <p:txBody>
          <a:bodyPr/>
          <a:lstStyle/>
          <a:p>
            <a:r>
              <a:rPr lang="en-US" dirty="0"/>
              <a:t>Given a scenario, implement secure network designs</a:t>
            </a:r>
          </a:p>
        </p:txBody>
      </p:sp>
      <p:sp>
        <p:nvSpPr>
          <p:cNvPr id="14" name="Slide Number Placeholder 3"/>
          <p:cNvSpPr>
            <a:spLocks noGrp="1"/>
          </p:cNvSpPr>
          <p:nvPr>
            <p:ph type="sldNum" sz="quarter" idx="4"/>
          </p:nvPr>
        </p:nvSpPr>
        <p:spPr/>
        <p:txBody>
          <a:bodyPr/>
          <a:lstStyle/>
          <a:p>
            <a:fld id="{CF8BF5C1-0C31-4117-9346-26B34DEE768C}" type="slidenum">
              <a:rPr lang="en-US" altLang="en-US" smtClean="0"/>
              <a:pPr/>
              <a:t>51</a:t>
            </a:fld>
            <a:endParaRPr lang="en-US" altLang="en-US" dirty="0"/>
          </a:p>
        </p:txBody>
      </p:sp>
      <p:sp>
        <p:nvSpPr>
          <p:cNvPr id="27" name="TextBox 26"/>
          <p:cNvSpPr txBox="1"/>
          <p:nvPr/>
        </p:nvSpPr>
        <p:spPr>
          <a:xfrm>
            <a:off x="7906241" y="5843404"/>
            <a:ext cx="1046184" cy="276999"/>
          </a:xfrm>
          <a:prstGeom prst="rect">
            <a:avLst/>
          </a:prstGeom>
          <a:noFill/>
          <a:ln>
            <a:noFill/>
          </a:ln>
        </p:spPr>
        <p:txBody>
          <a:bodyPr wrap="none" rtlCol="0">
            <a:spAutoFit/>
          </a:bodyPr>
          <a:lstStyle/>
          <a:p>
            <a:pPr algn="ctr">
              <a:buClr>
                <a:srgbClr val="FF0000"/>
              </a:buClr>
            </a:pPr>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sp>
        <p:nvSpPr>
          <p:cNvPr id="28" name="TextBox 27"/>
          <p:cNvSpPr txBox="1"/>
          <p:nvPr/>
        </p:nvSpPr>
        <p:spPr>
          <a:xfrm>
            <a:off x="314302" y="5849166"/>
            <a:ext cx="1046184" cy="276999"/>
          </a:xfrm>
          <a:prstGeom prst="rect">
            <a:avLst/>
          </a:prstGeom>
          <a:noFill/>
          <a:ln>
            <a:noFill/>
          </a:ln>
        </p:spPr>
        <p:txBody>
          <a:bodyPr wrap="none" rtlCol="0">
            <a:spAutoFit/>
          </a:bodyPr>
          <a:lstStyle/>
          <a:p>
            <a:pPr algn="ctr">
              <a:buClr>
                <a:srgbClr val="FF0000"/>
              </a:buClr>
            </a:pPr>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sp>
        <p:nvSpPr>
          <p:cNvPr id="12" name="Left-Right Arrow 11"/>
          <p:cNvSpPr/>
          <p:nvPr/>
        </p:nvSpPr>
        <p:spPr bwMode="auto">
          <a:xfrm>
            <a:off x="1388124" y="4497810"/>
            <a:ext cx="6318963" cy="365760"/>
          </a:xfrm>
          <a:prstGeom prst="leftRightArrow">
            <a:avLst/>
          </a:prstGeom>
          <a:no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13" name="TextBox 12"/>
          <p:cNvSpPr txBox="1"/>
          <p:nvPr/>
        </p:nvSpPr>
        <p:spPr>
          <a:xfrm>
            <a:off x="7631077" y="4953452"/>
            <a:ext cx="1046184"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sp>
        <p:nvSpPr>
          <p:cNvPr id="15" name="Can 14"/>
          <p:cNvSpPr/>
          <p:nvPr/>
        </p:nvSpPr>
        <p:spPr bwMode="auto">
          <a:xfrm rot="5400000">
            <a:off x="4373545" y="1889668"/>
            <a:ext cx="457200" cy="5566787"/>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16" name="Picture 15"/>
          <p:cNvPicPr>
            <a:picLocks noChangeAspect="1"/>
          </p:cNvPicPr>
          <p:nvPr/>
        </p:nvPicPr>
        <p:blipFill>
          <a:blip r:embed="rId2"/>
          <a:stretch>
            <a:fillRect/>
          </a:stretch>
        </p:blipFill>
        <p:spPr>
          <a:xfrm>
            <a:off x="4174475" y="4360650"/>
            <a:ext cx="1097280" cy="589518"/>
          </a:xfrm>
          <a:prstGeom prst="rect">
            <a:avLst/>
          </a:prstGeom>
        </p:spPr>
      </p:pic>
      <p:sp>
        <p:nvSpPr>
          <p:cNvPr id="17" name="TextBox 16"/>
          <p:cNvSpPr txBox="1"/>
          <p:nvPr/>
        </p:nvSpPr>
        <p:spPr>
          <a:xfrm>
            <a:off x="365761" y="4953452"/>
            <a:ext cx="1046184"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pic>
        <p:nvPicPr>
          <p:cNvPr id="22" name="Picture 21"/>
          <p:cNvPicPr>
            <a:picLocks noChangeAspect="1"/>
          </p:cNvPicPr>
          <p:nvPr/>
        </p:nvPicPr>
        <p:blipFill>
          <a:blip r:embed="rId3"/>
          <a:stretch>
            <a:fillRect/>
          </a:stretch>
        </p:blipFill>
        <p:spPr>
          <a:xfrm>
            <a:off x="420993" y="4352993"/>
            <a:ext cx="932769" cy="640135"/>
          </a:xfrm>
          <a:prstGeom prst="rect">
            <a:avLst/>
          </a:prstGeom>
        </p:spPr>
      </p:pic>
      <p:pic>
        <p:nvPicPr>
          <p:cNvPr id="23" name="Picture 22"/>
          <p:cNvPicPr>
            <a:picLocks noChangeAspect="1"/>
          </p:cNvPicPr>
          <p:nvPr/>
        </p:nvPicPr>
        <p:blipFill>
          <a:blip r:embed="rId3"/>
          <a:stretch>
            <a:fillRect/>
          </a:stretch>
        </p:blipFill>
        <p:spPr>
          <a:xfrm>
            <a:off x="7687784" y="4360622"/>
            <a:ext cx="932769" cy="640135"/>
          </a:xfrm>
          <a:prstGeom prst="rect">
            <a:avLst/>
          </a:prstGeom>
        </p:spPr>
      </p:pic>
      <p:pic>
        <p:nvPicPr>
          <p:cNvPr id="24" name="Picture 23"/>
          <p:cNvPicPr>
            <a:picLocks noChangeAspect="1"/>
          </p:cNvPicPr>
          <p:nvPr/>
        </p:nvPicPr>
        <p:blipFill rotWithShape="1">
          <a:blip r:embed="rId4">
            <a:extLst>
              <a:ext uri="{BEBA8EAE-BF5A-486C-A8C5-ECC9F3942E4B}">
                <a14:imgProps xmlns:a14="http://schemas.microsoft.com/office/drawing/2010/main">
                  <a14:imgLayer r:embed="rId5">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spTree>
    <p:extLst>
      <p:ext uri="{BB962C8B-B14F-4D97-AF65-F5344CB8AC3E}">
        <p14:creationId xmlns:p14="http://schemas.microsoft.com/office/powerpoint/2010/main" val="598856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Full tunnel</a:t>
            </a:r>
          </a:p>
          <a:p>
            <a:pPr lvl="2"/>
            <a:r>
              <a:rPr lang="en-US" b="0" dirty="0"/>
              <a:t>Encrypts all traffic from client</a:t>
            </a:r>
          </a:p>
          <a:p>
            <a:pPr lvl="2"/>
            <a:r>
              <a:rPr lang="en-US" b="0" dirty="0"/>
              <a:t>Can route client traffic through UTM in private network for </a:t>
            </a:r>
          </a:p>
          <a:p>
            <a:pPr marL="274320" lvl="2" indent="0">
              <a:buNone/>
            </a:pPr>
            <a:r>
              <a:rPr lang="en-US" b="0" dirty="0"/>
              <a:t>     monitoring and protection</a:t>
            </a:r>
          </a:p>
          <a:p>
            <a:endParaRPr lang="en-US" dirty="0"/>
          </a:p>
        </p:txBody>
      </p:sp>
      <p:sp>
        <p:nvSpPr>
          <p:cNvPr id="3" name="Title 2"/>
          <p:cNvSpPr>
            <a:spLocks noGrp="1"/>
          </p:cNvSpPr>
          <p:nvPr>
            <p:ph type="title"/>
          </p:nvPr>
        </p:nvSpPr>
        <p:spPr/>
        <p:txBody>
          <a:bodyPr/>
          <a:lstStyle/>
          <a:p>
            <a:r>
              <a:rPr lang="en-US" dirty="0"/>
              <a:t>Given a scenario, implement secure network designs</a:t>
            </a:r>
          </a:p>
        </p:txBody>
      </p:sp>
      <p:sp>
        <p:nvSpPr>
          <p:cNvPr id="19" name="Slide Number Placeholder 3"/>
          <p:cNvSpPr>
            <a:spLocks noGrp="1"/>
          </p:cNvSpPr>
          <p:nvPr>
            <p:ph type="sldNum" sz="quarter" idx="4"/>
          </p:nvPr>
        </p:nvSpPr>
        <p:spPr/>
        <p:txBody>
          <a:bodyPr/>
          <a:lstStyle/>
          <a:p>
            <a:fld id="{CF8BF5C1-0C31-4117-9346-26B34DEE768C}" type="slidenum">
              <a:rPr lang="en-US" altLang="en-US" smtClean="0"/>
              <a:pPr/>
              <a:t>52</a:t>
            </a:fld>
            <a:endParaRPr lang="en-US" altLang="en-US" dirty="0"/>
          </a:p>
        </p:txBody>
      </p:sp>
      <p:sp>
        <p:nvSpPr>
          <p:cNvPr id="26" name="TextBox 25"/>
          <p:cNvSpPr txBox="1"/>
          <p:nvPr/>
        </p:nvSpPr>
        <p:spPr>
          <a:xfrm>
            <a:off x="6496050" y="3291524"/>
            <a:ext cx="2266950" cy="646331"/>
          </a:xfrm>
          <a:prstGeom prst="rect">
            <a:avLst/>
          </a:prstGeom>
          <a:noFill/>
          <a:ln w="12700">
            <a:solidFill>
              <a:schemeClr val="bg1"/>
            </a:solidFill>
          </a:ln>
        </p:spPr>
        <p:txBody>
          <a:bodyPr wrap="square" rtlCol="0">
            <a:spAutoFit/>
          </a:bodyPr>
          <a:lstStyle/>
          <a:p>
            <a:pPr marL="274320" indent="-274320">
              <a:buClr>
                <a:schemeClr val="tx2">
                  <a:lumMod val="40000"/>
                  <a:lumOff val="60000"/>
                </a:schemeClr>
              </a:buClr>
              <a:buFont typeface="+mj-lt"/>
              <a:buAutoNum type="arabicPeriod"/>
            </a:pPr>
            <a:r>
              <a:rPr lang="en-US" sz="1200" dirty="0">
                <a:solidFill>
                  <a:schemeClr val="bg1"/>
                </a:solidFill>
              </a:rPr>
              <a:t>Remote user creates a secure tunnel to the VPN concentrator </a:t>
            </a:r>
          </a:p>
        </p:txBody>
      </p:sp>
      <p:sp>
        <p:nvSpPr>
          <p:cNvPr id="27" name="TextBox 26"/>
          <p:cNvSpPr txBox="1"/>
          <p:nvPr/>
        </p:nvSpPr>
        <p:spPr>
          <a:xfrm>
            <a:off x="3040601" y="5443148"/>
            <a:ext cx="3158134" cy="646331"/>
          </a:xfrm>
          <a:prstGeom prst="rect">
            <a:avLst/>
          </a:prstGeom>
          <a:noFill/>
          <a:ln w="12700">
            <a:solidFill>
              <a:schemeClr val="bg1"/>
            </a:solidFill>
          </a:ln>
        </p:spPr>
        <p:txBody>
          <a:bodyPr wrap="square" rtlCol="0">
            <a:spAutoFit/>
          </a:bodyPr>
          <a:lstStyle/>
          <a:p>
            <a:pPr marL="274320" indent="-274320">
              <a:buClr>
                <a:schemeClr val="tx2">
                  <a:lumMod val="40000"/>
                  <a:lumOff val="60000"/>
                </a:schemeClr>
              </a:buClr>
              <a:buFont typeface="+mj-lt"/>
              <a:buAutoNum type="arabicPeriod" startAt="2"/>
            </a:pPr>
            <a:r>
              <a:rPr lang="en-US" sz="1200" dirty="0">
                <a:solidFill>
                  <a:schemeClr val="bg1"/>
                </a:solidFill>
              </a:rPr>
              <a:t>VPN concentrator decrypts the tunneled traffic and routes it into the corporate network</a:t>
            </a:r>
          </a:p>
        </p:txBody>
      </p:sp>
      <p:sp>
        <p:nvSpPr>
          <p:cNvPr id="28" name="TextBox 27"/>
          <p:cNvSpPr txBox="1"/>
          <p:nvPr/>
        </p:nvSpPr>
        <p:spPr>
          <a:xfrm>
            <a:off x="3040601" y="3288222"/>
            <a:ext cx="2162300" cy="461665"/>
          </a:xfrm>
          <a:prstGeom prst="rect">
            <a:avLst/>
          </a:prstGeom>
          <a:noFill/>
          <a:ln w="12700">
            <a:solidFill>
              <a:schemeClr val="bg1"/>
            </a:solidFill>
          </a:ln>
        </p:spPr>
        <p:txBody>
          <a:bodyPr wrap="square" rtlCol="0">
            <a:spAutoFit/>
          </a:bodyPr>
          <a:lstStyle/>
          <a:p>
            <a:pPr marL="274320" indent="-274320">
              <a:buClr>
                <a:schemeClr val="tx2">
                  <a:lumMod val="40000"/>
                  <a:lumOff val="60000"/>
                </a:schemeClr>
              </a:buClr>
              <a:buFont typeface="+mj-lt"/>
              <a:buAutoNum type="arabicPeriod" startAt="3"/>
            </a:pPr>
            <a:r>
              <a:rPr lang="en-US" sz="1200" dirty="0">
                <a:solidFill>
                  <a:schemeClr val="bg1"/>
                </a:solidFill>
              </a:rPr>
              <a:t>The process is reversed for the return traffic</a:t>
            </a:r>
          </a:p>
        </p:txBody>
      </p:sp>
      <p:sp>
        <p:nvSpPr>
          <p:cNvPr id="23" name="Left-Right Arrow 22"/>
          <p:cNvSpPr/>
          <p:nvPr/>
        </p:nvSpPr>
        <p:spPr bwMode="auto">
          <a:xfrm>
            <a:off x="2741549" y="4497810"/>
            <a:ext cx="4937760" cy="365760"/>
          </a:xfrm>
          <a:prstGeom prst="leftRightArrow">
            <a:avLst/>
          </a:prstGeom>
          <a:no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24" name="TextBox 23"/>
          <p:cNvSpPr txBox="1"/>
          <p:nvPr/>
        </p:nvSpPr>
        <p:spPr>
          <a:xfrm>
            <a:off x="7631077" y="4953452"/>
            <a:ext cx="1046184"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sp>
        <p:nvSpPr>
          <p:cNvPr id="34" name="TextBox 33"/>
          <p:cNvSpPr txBox="1"/>
          <p:nvPr/>
        </p:nvSpPr>
        <p:spPr>
          <a:xfrm>
            <a:off x="2752237" y="4914213"/>
            <a:ext cx="1332736"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VPN Concentrator</a:t>
            </a:r>
          </a:p>
        </p:txBody>
      </p:sp>
      <p:pic>
        <p:nvPicPr>
          <p:cNvPr id="36" name="Picture 35"/>
          <p:cNvPicPr>
            <a:picLocks noChangeAspect="1"/>
          </p:cNvPicPr>
          <p:nvPr/>
        </p:nvPicPr>
        <p:blipFill>
          <a:blip r:embed="rId2">
            <a:duotone>
              <a:prstClr val="black"/>
              <a:schemeClr val="accent1">
                <a:tint val="45000"/>
                <a:satMod val="400000"/>
              </a:schemeClr>
            </a:duotone>
          </a:blip>
          <a:stretch>
            <a:fillRect/>
          </a:stretch>
        </p:blipFill>
        <p:spPr>
          <a:xfrm>
            <a:off x="3145797" y="4422881"/>
            <a:ext cx="548640" cy="500360"/>
          </a:xfrm>
          <a:prstGeom prst="rect">
            <a:avLst/>
          </a:prstGeom>
        </p:spPr>
      </p:pic>
      <p:sp>
        <p:nvSpPr>
          <p:cNvPr id="38" name="Can 37"/>
          <p:cNvSpPr/>
          <p:nvPr/>
        </p:nvSpPr>
        <p:spPr bwMode="auto">
          <a:xfrm rot="5400000">
            <a:off x="5219716" y="2735839"/>
            <a:ext cx="457200" cy="3874445"/>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39" name="Picture 38"/>
          <p:cNvPicPr>
            <a:picLocks noChangeAspect="1"/>
          </p:cNvPicPr>
          <p:nvPr/>
        </p:nvPicPr>
        <p:blipFill>
          <a:blip r:embed="rId3"/>
          <a:stretch>
            <a:fillRect/>
          </a:stretch>
        </p:blipFill>
        <p:spPr>
          <a:xfrm>
            <a:off x="5309385" y="4377185"/>
            <a:ext cx="1097280" cy="589518"/>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989" y="4259736"/>
            <a:ext cx="640080" cy="640080"/>
          </a:xfrm>
          <a:prstGeom prst="rect">
            <a:avLst/>
          </a:prstGeom>
        </p:spPr>
      </p:pic>
      <p:sp>
        <p:nvSpPr>
          <p:cNvPr id="40" name="Rectangle 39"/>
          <p:cNvSpPr/>
          <p:nvPr/>
        </p:nvSpPr>
        <p:spPr>
          <a:xfrm>
            <a:off x="384730" y="3886850"/>
            <a:ext cx="2185813" cy="161875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bg1"/>
                </a:solidFill>
              </a:rPr>
              <a:t>Corporate Network</a:t>
            </a: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8658" y="4728509"/>
            <a:ext cx="663679" cy="640080"/>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730" y="4728509"/>
            <a:ext cx="643736" cy="640080"/>
          </a:xfrm>
          <a:prstGeom prst="rect">
            <a:avLst/>
          </a:prstGeom>
        </p:spPr>
      </p:pic>
      <p:pic>
        <p:nvPicPr>
          <p:cNvPr id="44" name="Picture 43"/>
          <p:cNvPicPr>
            <a:picLocks noChangeAspect="1"/>
          </p:cNvPicPr>
          <p:nvPr/>
        </p:nvPicPr>
        <p:blipFill>
          <a:blip r:embed="rId7"/>
          <a:stretch>
            <a:fillRect/>
          </a:stretch>
        </p:blipFill>
        <p:spPr>
          <a:xfrm>
            <a:off x="7687784" y="4360622"/>
            <a:ext cx="932769" cy="640135"/>
          </a:xfrm>
          <a:prstGeom prst="rect">
            <a:avLst/>
          </a:prstGeom>
        </p:spPr>
      </p:pic>
      <p:pic>
        <p:nvPicPr>
          <p:cNvPr id="45" name="Picture 44"/>
          <p:cNvPicPr>
            <a:picLocks noChangeAspect="1"/>
          </p:cNvPicPr>
          <p:nvPr/>
        </p:nvPicPr>
        <p:blipFill rotWithShape="1">
          <a:blip r:embed="rId8">
            <a:extLst>
              <a:ext uri="{BEBA8EAE-BF5A-486C-A8C5-ECC9F3942E4B}">
                <a14:imgProps xmlns:a14="http://schemas.microsoft.com/office/drawing/2010/main">
                  <a14:imgLayer r:embed="rId9">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spTree>
    <p:extLst>
      <p:ext uri="{BB962C8B-B14F-4D97-AF65-F5344CB8AC3E}">
        <p14:creationId xmlns:p14="http://schemas.microsoft.com/office/powerpoint/2010/main" val="2981478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241A8D-374F-4A1D-BAA0-A55F3EDCE444}"/>
              </a:ext>
            </a:extLst>
          </p:cNvPr>
          <p:cNvSpPr>
            <a:spLocks noGrp="1"/>
          </p:cNvSpPr>
          <p:nvPr>
            <p:ph sz="half" idx="1"/>
          </p:nvPr>
        </p:nvSpPr>
        <p:spPr/>
        <p:txBody>
          <a:bodyPr/>
          <a:lstStyle/>
          <a:p>
            <a:r>
              <a:rPr lang="en-US" dirty="0"/>
              <a:t>Split tunnel</a:t>
            </a:r>
          </a:p>
          <a:p>
            <a:pPr lvl="2"/>
            <a:r>
              <a:rPr lang="en-US" b="0" dirty="0"/>
              <a:t>Encrypts only some traffic (such as traffic going to private network)</a:t>
            </a:r>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Given a scenario, implement secure network designs</a:t>
            </a:r>
          </a:p>
        </p:txBody>
      </p:sp>
      <p:sp>
        <p:nvSpPr>
          <p:cNvPr id="21" name="Slide Number Placeholder 3"/>
          <p:cNvSpPr>
            <a:spLocks noGrp="1"/>
          </p:cNvSpPr>
          <p:nvPr>
            <p:ph type="sldNum" sz="quarter" idx="4"/>
          </p:nvPr>
        </p:nvSpPr>
        <p:spPr/>
        <p:txBody>
          <a:bodyPr/>
          <a:lstStyle/>
          <a:p>
            <a:fld id="{CF8BF5C1-0C31-4117-9346-26B34DEE768C}" type="slidenum">
              <a:rPr lang="en-US" altLang="en-US" smtClean="0"/>
              <a:pPr/>
              <a:t>53</a:t>
            </a:fld>
            <a:endParaRPr lang="en-US" altLang="en-US" dirty="0"/>
          </a:p>
        </p:txBody>
      </p:sp>
      <p:sp>
        <p:nvSpPr>
          <p:cNvPr id="18" name="TextBox 17"/>
          <p:cNvSpPr txBox="1"/>
          <p:nvPr/>
        </p:nvSpPr>
        <p:spPr>
          <a:xfrm>
            <a:off x="6277680" y="5382682"/>
            <a:ext cx="2266950" cy="646331"/>
          </a:xfrm>
          <a:prstGeom prst="rect">
            <a:avLst/>
          </a:prstGeom>
          <a:noFill/>
          <a:ln w="12700">
            <a:solidFill>
              <a:schemeClr val="bg1"/>
            </a:solidFill>
          </a:ln>
        </p:spPr>
        <p:txBody>
          <a:bodyPr wrap="square" rtlCol="0">
            <a:spAutoFit/>
          </a:bodyPr>
          <a:lstStyle/>
          <a:p>
            <a:pPr marL="274320" indent="-274320">
              <a:buClr>
                <a:schemeClr val="tx2">
                  <a:lumMod val="40000"/>
                  <a:lumOff val="60000"/>
                </a:schemeClr>
              </a:buClr>
              <a:buFont typeface="+mj-lt"/>
              <a:buAutoNum type="arabicPeriod"/>
            </a:pPr>
            <a:r>
              <a:rPr lang="en-US" sz="1200" dirty="0">
                <a:solidFill>
                  <a:schemeClr val="bg1"/>
                </a:solidFill>
              </a:rPr>
              <a:t>Remote user creates a secure tunnel to the VPN concentrator </a:t>
            </a:r>
          </a:p>
        </p:txBody>
      </p:sp>
      <p:sp>
        <p:nvSpPr>
          <p:cNvPr id="20" name="TextBox 19"/>
          <p:cNvSpPr txBox="1"/>
          <p:nvPr/>
        </p:nvSpPr>
        <p:spPr>
          <a:xfrm>
            <a:off x="2881837" y="2472210"/>
            <a:ext cx="2162300" cy="646331"/>
          </a:xfrm>
          <a:prstGeom prst="rect">
            <a:avLst/>
          </a:prstGeom>
          <a:noFill/>
          <a:ln w="12700">
            <a:solidFill>
              <a:schemeClr val="bg1"/>
            </a:solidFill>
          </a:ln>
        </p:spPr>
        <p:txBody>
          <a:bodyPr wrap="square" rtlCol="0">
            <a:spAutoFit/>
          </a:bodyPr>
          <a:lstStyle/>
          <a:p>
            <a:pPr marL="274320" indent="-274320">
              <a:buClr>
                <a:schemeClr val="tx2">
                  <a:lumMod val="40000"/>
                  <a:lumOff val="60000"/>
                </a:schemeClr>
              </a:buClr>
              <a:buFont typeface="+mj-lt"/>
              <a:buAutoNum type="arabicPeriod" startAt="2"/>
            </a:pPr>
            <a:r>
              <a:rPr lang="en-US" sz="1200" dirty="0">
                <a:solidFill>
                  <a:schemeClr val="bg1"/>
                </a:solidFill>
              </a:rPr>
              <a:t>Traffic to all other sites is “split” from the tunnel and is not encrypted</a:t>
            </a:r>
          </a:p>
        </p:txBody>
      </p:sp>
      <p:pic>
        <p:nvPicPr>
          <p:cNvPr id="31" name="Picture 30"/>
          <p:cNvPicPr>
            <a:picLocks noChangeAspect="1"/>
          </p:cNvPicPr>
          <p:nvPr/>
        </p:nvPicPr>
        <p:blipFill rotWithShape="1">
          <a:blip r:embed="rId2" cstate="print">
            <a:extLst>
              <a:ext uri="{28A0092B-C50C-407E-A947-70E740481C1C}">
                <a14:useLocalDpi xmlns:a14="http://schemas.microsoft.com/office/drawing/2010/main" val="0"/>
              </a:ext>
            </a:extLst>
          </a:blip>
          <a:srcRect r="14016"/>
          <a:stretch/>
        </p:blipFill>
        <p:spPr>
          <a:xfrm>
            <a:off x="5157365" y="2464235"/>
            <a:ext cx="786235" cy="914400"/>
          </a:xfrm>
          <a:prstGeom prst="rect">
            <a:avLst/>
          </a:prstGeom>
        </p:spPr>
      </p:pic>
      <p:cxnSp>
        <p:nvCxnSpPr>
          <p:cNvPr id="33" name="Curved Connector 32"/>
          <p:cNvCxnSpPr>
            <a:stCxn id="80" idx="0"/>
            <a:endCxn id="31" idx="3"/>
          </p:cNvCxnSpPr>
          <p:nvPr/>
        </p:nvCxnSpPr>
        <p:spPr>
          <a:xfrm flipH="1" flipV="1">
            <a:off x="5943600" y="2921435"/>
            <a:ext cx="2210569" cy="1439187"/>
          </a:xfrm>
          <a:prstGeom prst="straightConnector1">
            <a:avLst/>
          </a:prstGeom>
          <a:ln w="38100">
            <a:solidFill>
              <a:schemeClr val="bg1"/>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0" name="Left-Right Arrow 69"/>
          <p:cNvSpPr/>
          <p:nvPr/>
        </p:nvSpPr>
        <p:spPr bwMode="auto">
          <a:xfrm>
            <a:off x="2741549" y="4497810"/>
            <a:ext cx="4937760" cy="365760"/>
          </a:xfrm>
          <a:prstGeom prst="leftRightArrow">
            <a:avLst/>
          </a:prstGeom>
          <a:noFill/>
          <a:ln w="12700">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
        <p:nvSpPr>
          <p:cNvPr id="71" name="TextBox 70"/>
          <p:cNvSpPr txBox="1"/>
          <p:nvPr/>
        </p:nvSpPr>
        <p:spPr>
          <a:xfrm>
            <a:off x="7631077" y="4953452"/>
            <a:ext cx="1046184"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User</a:t>
            </a:r>
          </a:p>
        </p:txBody>
      </p:sp>
      <p:sp>
        <p:nvSpPr>
          <p:cNvPr id="72" name="TextBox 71"/>
          <p:cNvSpPr txBox="1"/>
          <p:nvPr/>
        </p:nvSpPr>
        <p:spPr>
          <a:xfrm>
            <a:off x="2752237" y="4914213"/>
            <a:ext cx="1332736" cy="276999"/>
          </a:xfrm>
          <a:prstGeom prst="rect">
            <a:avLst/>
          </a:prstGeom>
          <a:noFill/>
          <a:ln>
            <a:noFill/>
          </a:ln>
        </p:spPr>
        <p:txBody>
          <a:bodyPr wrap="none" rtlCol="0">
            <a:spAutoFit/>
          </a:bodyPr>
          <a:lstStyle/>
          <a:p>
            <a:pPr algn="ctr">
              <a:buClr>
                <a:srgbClr val="FF0000"/>
              </a:buClr>
            </a:pPr>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VPN Concentrator</a:t>
            </a:r>
          </a:p>
        </p:txBody>
      </p:sp>
      <p:pic>
        <p:nvPicPr>
          <p:cNvPr id="73" name="Picture 72"/>
          <p:cNvPicPr>
            <a:picLocks noChangeAspect="1"/>
          </p:cNvPicPr>
          <p:nvPr/>
        </p:nvPicPr>
        <p:blipFill>
          <a:blip r:embed="rId3">
            <a:duotone>
              <a:prstClr val="black"/>
              <a:schemeClr val="accent1">
                <a:tint val="45000"/>
                <a:satMod val="400000"/>
              </a:schemeClr>
            </a:duotone>
          </a:blip>
          <a:stretch>
            <a:fillRect/>
          </a:stretch>
        </p:blipFill>
        <p:spPr>
          <a:xfrm>
            <a:off x="3145797" y="4422881"/>
            <a:ext cx="548640" cy="500360"/>
          </a:xfrm>
          <a:prstGeom prst="rect">
            <a:avLst/>
          </a:prstGeom>
        </p:spPr>
      </p:pic>
      <p:sp>
        <p:nvSpPr>
          <p:cNvPr id="74" name="Can 73"/>
          <p:cNvSpPr/>
          <p:nvPr/>
        </p:nvSpPr>
        <p:spPr bwMode="auto">
          <a:xfrm rot="5400000">
            <a:off x="5219716" y="2735839"/>
            <a:ext cx="457200" cy="3874445"/>
          </a:xfrm>
          <a:prstGeom prst="can">
            <a:avLst/>
          </a:prstGeom>
          <a:gradFill flip="none" rotWithShape="1">
            <a:gsLst>
              <a:gs pos="0">
                <a:schemeClr val="bg2">
                  <a:lumMod val="90000"/>
                  <a:alpha val="30000"/>
                </a:schemeClr>
              </a:gs>
              <a:gs pos="100000">
                <a:schemeClr val="bg2">
                  <a:lumMod val="90000"/>
                  <a:alpha val="30000"/>
                </a:schemeClr>
              </a:gs>
            </a:gsLst>
            <a:lin ang="2700000" scaled="1"/>
            <a:tileRect/>
          </a:gradFill>
          <a:ln w="9525">
            <a:solidFill>
              <a:schemeClr val="accent1">
                <a:lumMod val="75000"/>
              </a:schemeClr>
            </a:solidFill>
            <a:miter lim="800000"/>
            <a:headEnd/>
            <a:tailEnd/>
          </a:ln>
          <a:effectLst>
            <a:outerShdw blurRad="50800" dist="76200" dir="5400000" rotWithShape="0">
              <a:prstClr val="black">
                <a:alpha val="50000"/>
              </a:prstClr>
            </a:outerShdw>
          </a:effectLst>
          <a:scene3d>
            <a:camera prst="orthographicFront">
              <a:rot lat="0" lon="0" rev="0"/>
            </a:camera>
            <a:lightRig rig="contrasting" dir="t">
              <a:rot lat="0" lon="0" rev="1500000"/>
            </a:lightRig>
          </a:scene3d>
          <a:sp3d prstMaterial="metal">
            <a:bevelT w="88900" h="88900"/>
          </a:sp3d>
        </p:spPr>
        <p:txBody>
          <a:bodyPr vert="vert270" wrap="none"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endParaRPr>
          </a:p>
        </p:txBody>
      </p:sp>
      <p:pic>
        <p:nvPicPr>
          <p:cNvPr id="75" name="Picture 74"/>
          <p:cNvPicPr>
            <a:picLocks noChangeAspect="1"/>
          </p:cNvPicPr>
          <p:nvPr/>
        </p:nvPicPr>
        <p:blipFill>
          <a:blip r:embed="rId4"/>
          <a:stretch>
            <a:fillRect/>
          </a:stretch>
        </p:blipFill>
        <p:spPr>
          <a:xfrm>
            <a:off x="5309385" y="4377185"/>
            <a:ext cx="1097280" cy="58951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989" y="4259736"/>
            <a:ext cx="640080" cy="640080"/>
          </a:xfrm>
          <a:prstGeom prst="rect">
            <a:avLst/>
          </a:prstGeom>
        </p:spPr>
      </p:pic>
      <p:sp>
        <p:nvSpPr>
          <p:cNvPr id="77" name="Rectangle 76"/>
          <p:cNvSpPr/>
          <p:nvPr/>
        </p:nvSpPr>
        <p:spPr>
          <a:xfrm>
            <a:off x="384730" y="3886850"/>
            <a:ext cx="2185813" cy="161875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bg1"/>
                </a:solidFill>
              </a:rPr>
              <a:t>Corporate Network</a:t>
            </a: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8658" y="4728509"/>
            <a:ext cx="663679" cy="640080"/>
          </a:xfrm>
          <a:prstGeom prst="rect">
            <a:avLst/>
          </a:prstGeom>
        </p:spPr>
      </p:pic>
      <p:pic>
        <p:nvPicPr>
          <p:cNvPr id="79" name="Pictur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730" y="4728509"/>
            <a:ext cx="643736" cy="640080"/>
          </a:xfrm>
          <a:prstGeom prst="rect">
            <a:avLst/>
          </a:prstGeom>
        </p:spPr>
      </p:pic>
      <p:pic>
        <p:nvPicPr>
          <p:cNvPr id="80" name="Picture 79"/>
          <p:cNvPicPr>
            <a:picLocks noChangeAspect="1"/>
          </p:cNvPicPr>
          <p:nvPr/>
        </p:nvPicPr>
        <p:blipFill>
          <a:blip r:embed="rId8"/>
          <a:stretch>
            <a:fillRect/>
          </a:stretch>
        </p:blipFill>
        <p:spPr>
          <a:xfrm>
            <a:off x="7687784" y="4360622"/>
            <a:ext cx="932769" cy="640135"/>
          </a:xfrm>
          <a:prstGeom prst="rect">
            <a:avLst/>
          </a:prstGeom>
        </p:spPr>
      </p:pic>
      <p:pic>
        <p:nvPicPr>
          <p:cNvPr id="84" name="Picture 83"/>
          <p:cNvPicPr>
            <a:picLocks noChangeAspect="1"/>
          </p:cNvPicPr>
          <p:nvPr/>
        </p:nvPicPr>
        <p:blipFill rotWithShape="1">
          <a:blip r:embed="rId9">
            <a:extLst>
              <a:ext uri="{BEBA8EAE-BF5A-486C-A8C5-ECC9F3942E4B}">
                <a14:imgProps xmlns:a14="http://schemas.microsoft.com/office/drawing/2010/main">
                  <a14:imgLayer r:embed="rId10">
                    <a14:imgEffect>
                      <a14:backgroundRemoval t="1198" b="100000" l="11628" r="87708">
                        <a14:foregroundMark x1="62458" y1="41916" x2="69103" y2="44311"/>
                        <a14:foregroundMark x1="50831" y1="66467" x2="52159" y2="83832"/>
                        <a14:backgroundMark x1="34884" y1="89820" x2="37209" y2="95210"/>
                      </a14:backgroundRemoval>
                    </a14:imgEffect>
                  </a14:imgLayer>
                </a14:imgProps>
              </a:ext>
            </a:extLst>
          </a:blip>
          <a:srcRect l="16161" r="15772"/>
          <a:stretch/>
        </p:blipFill>
        <p:spPr>
          <a:xfrm>
            <a:off x="7278991" y="1146557"/>
            <a:ext cx="1458339" cy="1188720"/>
          </a:xfrm>
          <a:prstGeom prst="rect">
            <a:avLst/>
          </a:prstGeom>
        </p:spPr>
      </p:pic>
    </p:spTree>
    <p:extLst>
      <p:ext uri="{BB962C8B-B14F-4D97-AF65-F5344CB8AC3E}">
        <p14:creationId xmlns:p14="http://schemas.microsoft.com/office/powerpoint/2010/main" val="2839744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D9A9154E-2B17-4141-B157-C5CC05F2F21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2276"/>
          <a:stretch/>
        </p:blipFill>
        <p:spPr>
          <a:xfrm>
            <a:off x="690282" y="670718"/>
            <a:ext cx="7302500" cy="5516563"/>
          </a:xfrm>
        </p:spPr>
      </p:pic>
      <p:sp>
        <p:nvSpPr>
          <p:cNvPr id="3" name="Rectangle 2">
            <a:extLst>
              <a:ext uri="{FF2B5EF4-FFF2-40B4-BE49-F238E27FC236}">
                <a16:creationId xmlns:a16="http://schemas.microsoft.com/office/drawing/2014/main" id="{55977E5A-5A63-AE45-986F-712FAAB1761E}"/>
              </a:ext>
            </a:extLst>
          </p:cNvPr>
          <p:cNvSpPr/>
          <p:nvPr/>
        </p:nvSpPr>
        <p:spPr>
          <a:xfrm>
            <a:off x="179294" y="228600"/>
            <a:ext cx="7809006"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lumMod val="40000"/>
                    <a:lumOff val="60000"/>
                  </a:srgbClr>
                </a:solidFill>
                <a:effectLst/>
                <a:uLnTx/>
                <a:uFillTx/>
                <a:latin typeface="Times New Roman" panose="02020603050405020304" pitchFamily="18" charset="0"/>
                <a:ea typeface="+mn-ea"/>
                <a:cs typeface="Times New Roman" panose="02020603050405020304" pitchFamily="18" charset="0"/>
              </a:rPr>
              <a:t>VPN Algorithms</a:t>
            </a:r>
          </a:p>
        </p:txBody>
      </p:sp>
      <p:sp>
        <p:nvSpPr>
          <p:cNvPr id="4" name="Slide Number Placeholder 4">
            <a:extLst>
              <a:ext uri="{FF2B5EF4-FFF2-40B4-BE49-F238E27FC236}">
                <a16:creationId xmlns:a16="http://schemas.microsoft.com/office/drawing/2014/main" id="{72732077-4531-134F-9261-1D55F7B7BEC5}"/>
              </a:ext>
            </a:extLst>
          </p:cNvPr>
          <p:cNvSpPr txBox="1">
            <a:spLocks/>
          </p:cNvSpPr>
          <p:nvPr/>
        </p:nvSpPr>
        <p:spPr>
          <a:xfrm>
            <a:off x="7988300" y="6524625"/>
            <a:ext cx="11430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B7CF8A19-3A9E-4ABC-B336-2FDDE321C72D}" type="slidenum">
              <a:rPr kumimoji="0" lang="en-US" sz="1050" b="0" i="0" u="none" strike="noStrike" kern="1200" cap="none" spc="0" normalizeH="0" baseline="0" noProof="0" smtClean="0">
                <a:ln>
                  <a:noFill/>
                </a:ln>
                <a:solidFill>
                  <a:prstClr val="white"/>
                </a:solidFill>
                <a:effectLst/>
                <a:uLnTx/>
                <a:uFillTx/>
                <a:latin typeface="Open Sans"/>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54</a:t>
            </a:fld>
            <a:endParaRPr kumimoji="0" lang="en-US" sz="1050" b="0" i="0" u="none" strike="noStrike" kern="1200" cap="none" spc="0" normalizeH="0" baseline="0" noProof="0" dirty="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3481693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Unified Threat Management </a:t>
            </a:r>
          </a:p>
          <a:p>
            <a:pPr lvl="1"/>
            <a:r>
              <a:rPr lang="en-US" sz="1800" b="0" dirty="0"/>
              <a:t>Combine the security controls of network appliances </a:t>
            </a:r>
          </a:p>
          <a:p>
            <a:pPr lvl="1"/>
            <a:r>
              <a:rPr lang="en-US" sz="1800" b="0" dirty="0"/>
              <a:t>Reduces admin overhead</a:t>
            </a:r>
          </a:p>
          <a:p>
            <a:pPr lvl="1"/>
            <a:r>
              <a:rPr lang="en-US" sz="1800" b="0" dirty="0"/>
              <a:t>Can be hardware, software installed</a:t>
            </a:r>
          </a:p>
        </p:txBody>
      </p:sp>
      <p:sp>
        <p:nvSpPr>
          <p:cNvPr id="2" name="Title 1"/>
          <p:cNvSpPr>
            <a:spLocks noGrp="1"/>
          </p:cNvSpPr>
          <p:nvPr>
            <p:ph type="title"/>
          </p:nvPr>
        </p:nvSpPr>
        <p:spPr/>
        <p:txBody>
          <a:bodyPr/>
          <a:lstStyle/>
          <a:p>
            <a:r>
              <a:rPr lang="en-US" dirty="0"/>
              <a:t> Install and configure network components to support organizational security</a:t>
            </a:r>
          </a:p>
        </p:txBody>
      </p:sp>
      <p:graphicFrame>
        <p:nvGraphicFramePr>
          <p:cNvPr id="16" name="Diagram 15"/>
          <p:cNvGraphicFramePr/>
          <p:nvPr>
            <p:extLst>
              <p:ext uri="{D42A27DB-BD31-4B8C-83A1-F6EECF244321}">
                <p14:modId xmlns:p14="http://schemas.microsoft.com/office/powerpoint/2010/main" val="1901997706"/>
              </p:ext>
            </p:extLst>
          </p:nvPr>
        </p:nvGraphicFramePr>
        <p:xfrm>
          <a:off x="4114800" y="2057400"/>
          <a:ext cx="4233512" cy="4058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57A9C3ED-4193-9F46-A424-0C121AE28B4E}"/>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55</a:t>
            </a:fld>
            <a:endParaRPr lang="en-US" sz="1000" dirty="0">
              <a:solidFill>
                <a:schemeClr val="tx2">
                  <a:lumMod val="40000"/>
                  <a:lumOff val="60000"/>
                </a:schemeClr>
              </a:solidFill>
              <a:latin typeface="Open Sans"/>
            </a:endParaRPr>
          </a:p>
        </p:txBody>
      </p:sp>
    </p:spTree>
    <p:extLst>
      <p:ext uri="{BB962C8B-B14F-4D97-AF65-F5344CB8AC3E}">
        <p14:creationId xmlns:p14="http://schemas.microsoft.com/office/powerpoint/2010/main" val="1428435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32338-5142-EC47-BE1B-CF74A013EE4F}"/>
              </a:ext>
            </a:extLst>
          </p:cNvPr>
          <p:cNvSpPr>
            <a:spLocks noGrp="1"/>
          </p:cNvSpPr>
          <p:nvPr>
            <p:ph sz="half" idx="1"/>
          </p:nvPr>
        </p:nvSpPr>
        <p:spPr/>
        <p:txBody>
          <a:bodyPr/>
          <a:lstStyle/>
          <a:p>
            <a:pPr marL="342900" indent="-342900">
              <a:buFont typeface="+mj-lt"/>
              <a:buAutoNum type="alphaLcPeriod"/>
            </a:pPr>
            <a:r>
              <a:rPr lang="en-US" sz="1600" b="0" i="0" dirty="0">
                <a:solidFill>
                  <a:srgbClr val="FFFFFF"/>
                </a:solidFill>
              </a:rPr>
              <a:t>The CSIRT is reviewing the lessons learned from a recent incident. A worm was able to spread unhindered throughout the network and infect a large number of computers and servers. Which of the following recommendations would be BEST to mitigate the impacts of a similar incident in the future?</a:t>
            </a:r>
          </a:p>
          <a:p>
            <a:pPr marL="731520" lvl="1" indent="-457200">
              <a:buFont typeface="+mj-lt"/>
              <a:buAutoNum type="alphaLcPeriod"/>
            </a:pPr>
            <a:r>
              <a:rPr lang="en-US" sz="1400" b="0" dirty="0"/>
              <a:t>Install A NIDS at the boundary</a:t>
            </a:r>
          </a:p>
          <a:p>
            <a:pPr marL="731520" lvl="1" indent="-457200">
              <a:buFont typeface="+mj-lt"/>
              <a:buAutoNum type="alphaLcPeriod"/>
            </a:pPr>
            <a:r>
              <a:rPr lang="en-US" sz="1400" b="0" dirty="0"/>
              <a:t>Segment the network with Firewalls</a:t>
            </a:r>
          </a:p>
          <a:p>
            <a:pPr marL="731520" lvl="1" indent="-457200">
              <a:buFont typeface="+mj-lt"/>
              <a:buAutoNum type="alphaLcPeriod"/>
            </a:pPr>
            <a:r>
              <a:rPr lang="en-US" sz="1400" b="0" dirty="0"/>
              <a:t>Update all antivirus signatures daily</a:t>
            </a:r>
          </a:p>
          <a:p>
            <a:pPr marL="731520" lvl="1" indent="-457200">
              <a:buFont typeface="+mj-lt"/>
              <a:buAutoNum type="alphaLcPeriod"/>
            </a:pPr>
            <a:r>
              <a:rPr lang="en-US" sz="1400" b="0" dirty="0"/>
              <a:t>Implement application blacklisting</a:t>
            </a:r>
            <a:br>
              <a:rPr lang="en-US" sz="1600" dirty="0"/>
            </a:br>
            <a:endParaRPr lang="en-US" sz="1600" dirty="0"/>
          </a:p>
          <a:p>
            <a:pPr marL="342900" indent="-342900">
              <a:buFont typeface="+mj-lt"/>
              <a:buAutoNum type="alphaLcPeriod"/>
            </a:pPr>
            <a:r>
              <a:rPr lang="en-US" sz="1600" b="0" i="0" dirty="0">
                <a:solidFill>
                  <a:srgbClr val="FFFFFF"/>
                </a:solidFill>
              </a:rPr>
              <a:t>A manufacturer creates designs for very high security products that are required to be protected and controlled by the government regulations. These designs are not accessible by corporate networks or the Internet. Which of the following is the BEST solution to protect these designs?</a:t>
            </a:r>
          </a:p>
          <a:p>
            <a:pPr marL="617220" lvl="1" indent="-342900">
              <a:buFont typeface="+mj-lt"/>
              <a:buAutoNum type="alphaLcPeriod"/>
            </a:pPr>
            <a:r>
              <a:rPr lang="en-US" sz="1400" b="0" i="0" dirty="0">
                <a:solidFill>
                  <a:srgbClr val="FFFFFF"/>
                </a:solidFill>
              </a:rPr>
              <a:t>An airgap</a:t>
            </a:r>
          </a:p>
          <a:p>
            <a:pPr marL="617220" lvl="1" indent="-342900">
              <a:buFont typeface="+mj-lt"/>
              <a:buAutoNum type="alphaLcPeriod"/>
            </a:pPr>
            <a:r>
              <a:rPr lang="en-US" sz="1400" b="0" dirty="0">
                <a:solidFill>
                  <a:srgbClr val="FFFFFF"/>
                </a:solidFill>
              </a:rPr>
              <a:t>A Faraday cage</a:t>
            </a:r>
          </a:p>
          <a:p>
            <a:pPr marL="617220" lvl="1" indent="-342900">
              <a:buFont typeface="+mj-lt"/>
              <a:buAutoNum type="alphaLcPeriod"/>
            </a:pPr>
            <a:r>
              <a:rPr lang="en-US" sz="1400" b="0" i="0" dirty="0">
                <a:solidFill>
                  <a:srgbClr val="FFFFFF"/>
                </a:solidFill>
              </a:rPr>
              <a:t>A shielded cable</a:t>
            </a:r>
          </a:p>
          <a:p>
            <a:pPr marL="617220" lvl="1" indent="-342900">
              <a:buFont typeface="+mj-lt"/>
              <a:buAutoNum type="alphaLcPeriod"/>
            </a:pPr>
            <a:r>
              <a:rPr lang="en-US" sz="1400" b="0" dirty="0">
                <a:solidFill>
                  <a:srgbClr val="FFFFFF"/>
                </a:solidFill>
              </a:rPr>
              <a:t>A DMZ</a:t>
            </a:r>
            <a:endParaRPr lang="en-US" sz="1400" b="0" i="0" dirty="0">
              <a:solidFill>
                <a:srgbClr val="FFFFFF"/>
              </a:solidFill>
            </a:endParaRPr>
          </a:p>
          <a:p>
            <a:pPr lvl="1"/>
            <a:endParaRPr lang="en-US" sz="1400" b="0" dirty="0"/>
          </a:p>
          <a:p>
            <a:pPr marL="457200" indent="-457200">
              <a:buFont typeface="+mj-lt"/>
              <a:buAutoNum type="arabicPeriod"/>
            </a:pPr>
            <a:endParaRPr lang="en-US" sz="1600" b="0" dirty="0"/>
          </a:p>
          <a:p>
            <a:pPr marL="457200" indent="-457200">
              <a:buFont typeface="+mj-lt"/>
              <a:buAutoNum type="arabicPeriod"/>
            </a:pPr>
            <a:endParaRPr lang="en-US" sz="1600" b="0" dirty="0"/>
          </a:p>
          <a:p>
            <a:pPr marL="457200" indent="-457200">
              <a:buFont typeface="+mj-lt"/>
              <a:buAutoNum type="arabicPeriod"/>
            </a:pPr>
            <a:endParaRPr lang="en-US" sz="1600" b="0" dirty="0"/>
          </a:p>
          <a:p>
            <a:endParaRPr lang="en-US" sz="1600" dirty="0"/>
          </a:p>
        </p:txBody>
      </p:sp>
      <p:sp>
        <p:nvSpPr>
          <p:cNvPr id="4" name="Title 3">
            <a:extLst>
              <a:ext uri="{FF2B5EF4-FFF2-40B4-BE49-F238E27FC236}">
                <a16:creationId xmlns:a16="http://schemas.microsoft.com/office/drawing/2014/main" id="{E36C7539-7E9B-6E48-AB8E-8B4AD1DEA8C4}"/>
              </a:ext>
            </a:extLst>
          </p:cNvPr>
          <p:cNvSpPr>
            <a:spLocks noGrp="1"/>
          </p:cNvSpPr>
          <p:nvPr>
            <p:ph type="title"/>
          </p:nvPr>
        </p:nvSpPr>
        <p:spPr/>
        <p:txBody>
          <a:bodyPr/>
          <a:lstStyle/>
          <a:p>
            <a:r>
              <a:rPr lang="en-US" dirty="0"/>
              <a:t>Answer the Questions…</a:t>
            </a:r>
          </a:p>
        </p:txBody>
      </p:sp>
      <p:sp>
        <p:nvSpPr>
          <p:cNvPr id="3" name="Slide Number Placeholder 2">
            <a:extLst>
              <a:ext uri="{FF2B5EF4-FFF2-40B4-BE49-F238E27FC236}">
                <a16:creationId xmlns:a16="http://schemas.microsoft.com/office/drawing/2014/main" id="{69EA2187-64AB-C443-A099-2E55AB8D405D}"/>
              </a:ext>
            </a:extLst>
          </p:cNvPr>
          <p:cNvSpPr>
            <a:spLocks noGrp="1"/>
          </p:cNvSpPr>
          <p:nvPr>
            <p:ph type="sldNum" sz="quarter" idx="4"/>
          </p:nvPr>
        </p:nvSpPr>
        <p:spPr/>
        <p:txBody>
          <a:bodyPr/>
          <a:lstStyle/>
          <a:p>
            <a:fld id="{B7CF8A19-3A9E-4ABC-B336-2FDDE321C72D}" type="slidenum">
              <a:rPr lang="en-US" smtClean="0">
                <a:solidFill>
                  <a:schemeClr val="tx2">
                    <a:lumMod val="40000"/>
                    <a:lumOff val="60000"/>
                  </a:schemeClr>
                </a:solidFill>
              </a:rPr>
              <a:pPr/>
              <a:t>56</a:t>
            </a:fld>
            <a:endParaRPr lang="en-US" dirty="0">
              <a:solidFill>
                <a:schemeClr val="tx2">
                  <a:lumMod val="40000"/>
                  <a:lumOff val="60000"/>
                </a:schemeClr>
              </a:solidFill>
            </a:endParaRPr>
          </a:p>
        </p:txBody>
      </p:sp>
    </p:spTree>
    <p:extLst>
      <p:ext uri="{BB962C8B-B14F-4D97-AF65-F5344CB8AC3E}">
        <p14:creationId xmlns:p14="http://schemas.microsoft.com/office/powerpoint/2010/main" val="36505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blinds(horizontal)">
                                      <p:cBhvr>
                                        <p:cTn id="33" dur="500"/>
                                        <p:tgtEl>
                                          <p:spTgt spid="2">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blinds(horizontal)">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20E4ED50-01C7-4473-B337-0CCDCC0ED340}"/>
              </a:ext>
            </a:extLst>
          </p:cNvPr>
          <p:cNvPicPr>
            <a:picLocks noChangeAspect="1"/>
          </p:cNvPicPr>
          <p:nvPr/>
        </p:nvPicPr>
        <p:blipFill rotWithShape="1">
          <a:blip r:embed="rId3"/>
          <a:srcRect b="15152"/>
          <a:stretch/>
        </p:blipFill>
        <p:spPr>
          <a:xfrm>
            <a:off x="381000" y="1066800"/>
            <a:ext cx="8382000" cy="5334000"/>
          </a:xfrm>
          <a:prstGeom prst="rect">
            <a:avLst/>
          </a:prstGeom>
          <a:noFill/>
        </p:spPr>
      </p:pic>
      <p:sp>
        <p:nvSpPr>
          <p:cNvPr id="3" name="Content Placeholder 2"/>
          <p:cNvSpPr>
            <a:spLocks noGrp="1"/>
          </p:cNvSpPr>
          <p:nvPr>
            <p:ph type="title"/>
          </p:nvPr>
        </p:nvSpPr>
        <p:spPr/>
        <p:txBody>
          <a:bodyPr wrap="square" anchor="ctr">
            <a:normAutofit/>
          </a:bodyPr>
          <a:lstStyle/>
          <a:p>
            <a:pPr algn="r"/>
            <a:r>
              <a:rPr lang="en-US" sz="3600" b="1" i="1" dirty="0"/>
              <a:t>QUESTIONS?</a:t>
            </a:r>
          </a:p>
        </p:txBody>
      </p:sp>
      <p:sp>
        <p:nvSpPr>
          <p:cNvPr id="9" name="Slide Number Placeholder 3">
            <a:extLst>
              <a:ext uri="{FF2B5EF4-FFF2-40B4-BE49-F238E27FC236}">
                <a16:creationId xmlns:a16="http://schemas.microsoft.com/office/drawing/2014/main" id="{AD5C571D-382B-4712-B09D-17A2F484CB35}"/>
              </a:ext>
            </a:extLst>
          </p:cNvPr>
          <p:cNvSpPr>
            <a:spLocks noGrp="1"/>
          </p:cNvSpPr>
          <p:nvPr>
            <p:ph type="sldNum" sz="quarter" idx="4"/>
          </p:nvPr>
        </p:nvSpPr>
        <p:spPr/>
        <p:txBody>
          <a:bodyPr/>
          <a:lstStyle/>
          <a:p>
            <a:pPr>
              <a:spcAft>
                <a:spcPts val="600"/>
              </a:spcAft>
            </a:pPr>
            <a:fld id="{CF8BF5C1-0C31-4117-9346-26B34DEE768C}" type="slidenum">
              <a:rPr lang="en-US" altLang="en-US" smtClean="0">
                <a:solidFill>
                  <a:schemeClr val="tx2">
                    <a:lumMod val="40000"/>
                    <a:lumOff val="60000"/>
                  </a:schemeClr>
                </a:solidFill>
              </a:rPr>
              <a:pPr>
                <a:spcAft>
                  <a:spcPts val="600"/>
                </a:spcAft>
              </a:pPr>
              <a:t>57</a:t>
            </a:fld>
            <a:endParaRPr lang="en-US" altLang="en-US" dirty="0">
              <a:solidFill>
                <a:schemeClr val="tx2">
                  <a:lumMod val="40000"/>
                  <a:lumOff val="60000"/>
                </a:schemeClr>
              </a:solidFill>
            </a:endParaRPr>
          </a:p>
        </p:txBody>
      </p:sp>
    </p:spTree>
    <p:extLst>
      <p:ext uri="{BB962C8B-B14F-4D97-AF65-F5344CB8AC3E}">
        <p14:creationId xmlns:p14="http://schemas.microsoft.com/office/powerpoint/2010/main" val="357815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066800"/>
            <a:ext cx="8534400" cy="5334000"/>
          </a:xfrm>
        </p:spPr>
        <p:txBody>
          <a:bodyPr>
            <a:normAutofit/>
          </a:bodyPr>
          <a:lstStyle/>
          <a:p>
            <a:pPr marL="457200" indent="-457200">
              <a:buFont typeface="+mj-lt"/>
              <a:buAutoNum type="alphaLcPeriod"/>
            </a:pPr>
            <a:r>
              <a:rPr lang="en-US" sz="1800" dirty="0">
                <a:solidFill>
                  <a:schemeClr val="bg1"/>
                </a:solidFill>
              </a:rPr>
              <a:t>Given a scenario, implement secure network architecture concepts (3.2)</a:t>
            </a:r>
          </a:p>
          <a:p>
            <a:pPr marL="457200" indent="-457200">
              <a:buFont typeface="+mj-lt"/>
              <a:buAutoNum type="alphaLcPeriod"/>
            </a:pPr>
            <a:r>
              <a:rPr lang="en-US" sz="1800" dirty="0">
                <a:solidFill>
                  <a:schemeClr val="bg1"/>
                </a:solidFill>
              </a:rPr>
              <a:t>Install and configure network components to support organizational security (2.1)</a:t>
            </a:r>
          </a:p>
        </p:txBody>
      </p:sp>
      <p:sp>
        <p:nvSpPr>
          <p:cNvPr id="2" name="Title 1"/>
          <p:cNvSpPr>
            <a:spLocks noGrp="1"/>
          </p:cNvSpPr>
          <p:nvPr>
            <p:ph type="title"/>
          </p:nvPr>
        </p:nvSpPr>
        <p:spPr/>
        <p:txBody>
          <a:bodyPr>
            <a:normAutofit/>
          </a:bodyPr>
          <a:lstStyle/>
          <a:p>
            <a:r>
              <a:rPr lang="en-US" dirty="0"/>
              <a:t>Exploring Network Technologies and Tools</a:t>
            </a:r>
          </a:p>
        </p:txBody>
      </p:sp>
      <p:sp>
        <p:nvSpPr>
          <p:cNvPr id="4" name="Slide Number Placeholder 4">
            <a:extLst>
              <a:ext uri="{FF2B5EF4-FFF2-40B4-BE49-F238E27FC236}">
                <a16:creationId xmlns:a16="http://schemas.microsoft.com/office/drawing/2014/main" id="{4EB599AA-5112-C64A-A069-ED9152E1984C}"/>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fld id="{B7CF8A19-3A9E-4ABC-B336-2FDDE321C72D}" type="slidenum">
              <a:rPr lang="en-US" sz="1000" smtClean="0">
                <a:solidFill>
                  <a:schemeClr val="tx2">
                    <a:lumMod val="40000"/>
                    <a:lumOff val="60000"/>
                  </a:schemeClr>
                </a:solidFill>
                <a:latin typeface="Open Sans"/>
              </a:rPr>
              <a:pPr algn="ctr" defTabSz="457189"/>
              <a:t>58</a:t>
            </a:fld>
            <a:endParaRPr lang="en-US" sz="1000" dirty="0">
              <a:solidFill>
                <a:schemeClr val="tx2">
                  <a:lumMod val="40000"/>
                  <a:lumOff val="60000"/>
                </a:schemeClr>
              </a:solidFill>
              <a:latin typeface="Open Sans"/>
            </a:endParaRPr>
          </a:p>
        </p:txBody>
      </p:sp>
    </p:spTree>
    <p:extLst>
      <p:ext uri="{BB962C8B-B14F-4D97-AF65-F5344CB8AC3E}">
        <p14:creationId xmlns:p14="http://schemas.microsoft.com/office/powerpoint/2010/main" val="118735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290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8765728-E6D1-4C42-BC3E-AE01BAC86053}"/>
              </a:ext>
            </a:extLst>
          </p:cNvPr>
          <p:cNvSpPr>
            <a:spLocks noGrp="1"/>
          </p:cNvSpPr>
          <p:nvPr>
            <p:ph sz="half" idx="1"/>
          </p:nvPr>
        </p:nvSpPr>
        <p:spPr/>
        <p:txBody>
          <a:bodyPr/>
          <a:lstStyle/>
          <a:p>
            <a:r>
              <a:rPr lang="en-US" sz="1800" b="0" dirty="0">
                <a:solidFill>
                  <a:schemeClr val="bg1"/>
                </a:solidFill>
              </a:rPr>
              <a:t>Performs host health checks before granting access</a:t>
            </a:r>
          </a:p>
          <a:p>
            <a:r>
              <a:rPr lang="en-US" sz="1800" b="0" dirty="0">
                <a:solidFill>
                  <a:schemeClr val="bg1"/>
                </a:solidFill>
              </a:rPr>
              <a:t>Normally performed by switches, rather than firewalls</a:t>
            </a:r>
          </a:p>
          <a:p>
            <a:pPr lvl="1"/>
            <a:r>
              <a:rPr lang="en-US" sz="1800" b="0" dirty="0"/>
              <a:t>“Comply to Connect”</a:t>
            </a:r>
          </a:p>
          <a:p>
            <a:r>
              <a:rPr lang="en-US" sz="1800" b="0" dirty="0">
                <a:solidFill>
                  <a:schemeClr val="bg1"/>
                </a:solidFill>
              </a:rPr>
              <a:t>Checks up-to-date antivirus software, patches, and security settings</a:t>
            </a:r>
          </a:p>
          <a:p>
            <a:r>
              <a:rPr lang="en-US" sz="1800" b="0" dirty="0">
                <a:solidFill>
                  <a:schemeClr val="bg1"/>
                </a:solidFill>
              </a:rPr>
              <a:t>Can redirect “unhealthy” clients to a remediation network</a:t>
            </a:r>
          </a:p>
          <a:p>
            <a:r>
              <a:rPr lang="en-US" sz="1800" b="0" dirty="0">
                <a:solidFill>
                  <a:schemeClr val="bg1"/>
                </a:solidFill>
              </a:rPr>
              <a:t>NAC systems use authentication agents (sometimes called health agents) to inspect NAC clients</a:t>
            </a:r>
          </a:p>
        </p:txBody>
      </p:sp>
      <p:sp>
        <p:nvSpPr>
          <p:cNvPr id="3" name="object 3"/>
          <p:cNvSpPr txBox="1">
            <a:spLocks noGrp="1"/>
          </p:cNvSpPr>
          <p:nvPr>
            <p:ph type="title"/>
          </p:nvPr>
        </p:nvSpPr>
        <p:spPr>
          <a:xfrm>
            <a:off x="1388124" y="413524"/>
            <a:ext cx="7390115" cy="315952"/>
          </a:xfrm>
          <a:prstGeom prst="rect">
            <a:avLst/>
          </a:prstGeom>
        </p:spPr>
        <p:txBody>
          <a:bodyPr vert="horz" wrap="square" lIns="0" tIns="46196" rIns="0" bIns="0" numCol="1" rtlCol="0" anchor="ctr" anchorCtr="0" compatLnSpc="1">
            <a:prstTxWarp prst="textNoShape">
              <a:avLst/>
            </a:prstTxWarp>
            <a:spAutoFit/>
          </a:bodyPr>
          <a:lstStyle/>
          <a:p>
            <a:pPr marL="1099661" marR="3810" indent="-954405">
              <a:lnSpc>
                <a:spcPts val="2265"/>
              </a:lnSpc>
              <a:spcBef>
                <a:spcPts val="363"/>
              </a:spcBef>
            </a:pPr>
            <a:r>
              <a:rPr lang="en-US" dirty="0"/>
              <a:t>Network Access Control (NAC)</a:t>
            </a:r>
            <a:endParaRPr spc="-4" dirty="0"/>
          </a:p>
        </p:txBody>
      </p:sp>
      <p:sp>
        <p:nvSpPr>
          <p:cNvPr id="9" name="Slide Number Placeholder 3">
            <a:extLst>
              <a:ext uri="{FF2B5EF4-FFF2-40B4-BE49-F238E27FC236}">
                <a16:creationId xmlns:a16="http://schemas.microsoft.com/office/drawing/2014/main" id="{B6BC03F4-3625-2048-A226-B898E4ABADAF}"/>
              </a:ext>
            </a:extLst>
          </p:cNvPr>
          <p:cNvSpPr>
            <a:spLocks noGrp="1"/>
          </p:cNvSpPr>
          <p:nvPr>
            <p:ph type="sldNum" sz="quarter" idx="4"/>
          </p:nvPr>
        </p:nvSpPr>
        <p:spPr/>
        <p:txBody>
          <a:bodyPr/>
          <a:lstStyle/>
          <a:p>
            <a:pPr algn="ctr"/>
            <a:fld id="{B7CF8A19-3A9E-4ABC-B336-2FDDE321C72D}" type="slidenum">
              <a:rPr lang="en-US" smtClean="0"/>
              <a:pPr algn="ctr"/>
              <a:t>6</a:t>
            </a:fld>
            <a:endParaRPr lang="en-US" dirty="0"/>
          </a:p>
        </p:txBody>
      </p:sp>
      <p:sp>
        <p:nvSpPr>
          <p:cNvPr id="5" name="object 4">
            <a:extLst>
              <a:ext uri="{FF2B5EF4-FFF2-40B4-BE49-F238E27FC236}">
                <a16:creationId xmlns:a16="http://schemas.microsoft.com/office/drawing/2014/main" id="{9545C53A-D39B-8743-80C4-67243F0D36EC}"/>
              </a:ext>
            </a:extLst>
          </p:cNvPr>
          <p:cNvSpPr>
            <a:spLocks noChangeAspect="1"/>
          </p:cNvSpPr>
          <p:nvPr/>
        </p:nvSpPr>
        <p:spPr>
          <a:xfrm>
            <a:off x="2253547" y="3715315"/>
            <a:ext cx="4636905" cy="2685485"/>
          </a:xfrm>
          <a:prstGeom prst="rect">
            <a:avLst/>
          </a:prstGeom>
          <a:blipFill>
            <a:blip r:embed="rId3" cstate="print"/>
            <a:stretch>
              <a:fillRect l="-9349" t="-11743" r="-5810" b="-1"/>
            </a:stretch>
          </a:blipFill>
        </p:spPr>
        <p:txBody>
          <a:bodyPr wrap="square" lIns="0" tIns="0" rIns="0" bIns="0" rtlCol="0"/>
          <a:lstStyle/>
          <a:p>
            <a:pPr defTabSz="685800">
              <a:defRPr/>
            </a:pPr>
            <a:endParaRPr sz="1350" dirty="0">
              <a:solidFill>
                <a:prstClr val="black"/>
              </a:solidFill>
              <a:latin typeface="Calibri"/>
            </a:endParaRPr>
          </a:p>
        </p:txBody>
      </p:sp>
    </p:spTree>
    <p:extLst>
      <p:ext uri="{BB962C8B-B14F-4D97-AF65-F5344CB8AC3E}">
        <p14:creationId xmlns:p14="http://schemas.microsoft.com/office/powerpoint/2010/main" val="357356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76E76D-50F7-EB41-B1E1-BDF9277235F1}"/>
              </a:ext>
            </a:extLst>
          </p:cNvPr>
          <p:cNvSpPr>
            <a:spLocks noGrp="1"/>
          </p:cNvSpPr>
          <p:nvPr>
            <p:ph sz="half" idx="1"/>
          </p:nvPr>
        </p:nvSpPr>
        <p:spPr/>
        <p:txBody>
          <a:bodyPr/>
          <a:lstStyle/>
          <a:p>
            <a:r>
              <a:rPr lang="en-US" dirty="0"/>
              <a:t>Permanent vs Dissolvable Agents &amp; Agentless NAC</a:t>
            </a:r>
          </a:p>
          <a:p>
            <a:pPr marL="257175" indent="-257175">
              <a:buFont typeface="Arial" panose="020B0604020202020204" pitchFamily="34" charset="0"/>
              <a:buChar char="•"/>
            </a:pPr>
            <a:r>
              <a:rPr lang="en-US" b="0" dirty="0"/>
              <a:t>Permanent</a:t>
            </a:r>
          </a:p>
          <a:p>
            <a:pPr marL="462915" lvl="1" indent="-257175"/>
            <a:r>
              <a:rPr lang="en-US" b="0" dirty="0"/>
              <a:t>Installed on client and remains on client</a:t>
            </a:r>
          </a:p>
          <a:p>
            <a:pPr marL="462915" lvl="1" indent="-257175"/>
            <a:r>
              <a:rPr lang="en-US" b="0" dirty="0"/>
              <a:t>Persistent NAC agent</a:t>
            </a:r>
          </a:p>
          <a:p>
            <a:pPr marL="257175" indent="-257175">
              <a:buFont typeface="Arial" panose="020B0604020202020204" pitchFamily="34" charset="0"/>
              <a:buChar char="•"/>
            </a:pPr>
            <a:r>
              <a:rPr lang="en-US" b="0" dirty="0"/>
              <a:t>Dissolvable</a:t>
            </a:r>
          </a:p>
          <a:p>
            <a:pPr marL="462915" lvl="1" indent="-257175"/>
            <a:r>
              <a:rPr lang="en-US" b="0" dirty="0"/>
              <a:t>Downloaded to client when session starts, removed during or after session</a:t>
            </a:r>
          </a:p>
          <a:p>
            <a:pPr marL="462915" lvl="1" indent="-257175"/>
            <a:r>
              <a:rPr lang="en-US" b="0" dirty="0"/>
              <a:t>Commonly used for mobile devices</a:t>
            </a:r>
          </a:p>
          <a:p>
            <a:pPr marL="257175" indent="-257175">
              <a:buFont typeface="Arial" panose="020B0604020202020204" pitchFamily="34" charset="0"/>
              <a:buChar char="•"/>
            </a:pPr>
            <a:r>
              <a:rPr lang="en-US" b="0" dirty="0"/>
              <a:t>Agentless</a:t>
            </a:r>
          </a:p>
          <a:p>
            <a:pPr marL="462915" lvl="1" indent="-257175"/>
            <a:r>
              <a:rPr lang="en-US" b="0" dirty="0"/>
              <a:t>Checks client health using network/vulnerability scanning techniques</a:t>
            </a:r>
          </a:p>
          <a:p>
            <a:pPr marL="462915" lvl="1" indent="-257175"/>
            <a:r>
              <a:rPr lang="en-US" b="0" dirty="0"/>
              <a:t>Most resource intensive</a:t>
            </a:r>
          </a:p>
          <a:p>
            <a:pPr marL="257175" indent="-257175"/>
            <a:endParaRPr lang="en-US" dirty="0"/>
          </a:p>
        </p:txBody>
      </p:sp>
      <p:sp>
        <p:nvSpPr>
          <p:cNvPr id="3" name="object 3"/>
          <p:cNvSpPr txBox="1">
            <a:spLocks noGrp="1"/>
          </p:cNvSpPr>
          <p:nvPr>
            <p:ph type="title"/>
          </p:nvPr>
        </p:nvSpPr>
        <p:spPr>
          <a:prstGeom prst="rect">
            <a:avLst/>
          </a:prstGeom>
        </p:spPr>
        <p:txBody>
          <a:bodyPr vert="horz" wrap="square" lIns="0" tIns="46196" rIns="0" bIns="0" numCol="1" rtlCol="0" anchor="ctr" anchorCtr="0" compatLnSpc="1">
            <a:prstTxWarp prst="textNoShape">
              <a:avLst/>
            </a:prstTxWarp>
            <a:spAutoFit/>
          </a:bodyPr>
          <a:lstStyle/>
          <a:p>
            <a:pPr marL="1099661" marR="3810" indent="-954405" algn="r">
              <a:lnSpc>
                <a:spcPts val="2265"/>
              </a:lnSpc>
              <a:spcBef>
                <a:spcPts val="363"/>
              </a:spcBef>
            </a:pPr>
            <a:r>
              <a:rPr lang="en-US" dirty="0"/>
              <a:t>Network Access Control (NAC)</a:t>
            </a:r>
            <a:endParaRPr spc="-4" dirty="0"/>
          </a:p>
        </p:txBody>
      </p:sp>
      <p:sp>
        <p:nvSpPr>
          <p:cNvPr id="5" name="Slide Number Placeholder 3">
            <a:extLst>
              <a:ext uri="{FF2B5EF4-FFF2-40B4-BE49-F238E27FC236}">
                <a16:creationId xmlns:a16="http://schemas.microsoft.com/office/drawing/2014/main" id="{4C76A5A1-FD88-5849-B51A-AB25FC62936E}"/>
              </a:ext>
            </a:extLst>
          </p:cNvPr>
          <p:cNvSpPr>
            <a:spLocks noGrp="1"/>
          </p:cNvSpPr>
          <p:nvPr>
            <p:ph type="sldNum" sz="quarter" idx="4"/>
          </p:nvPr>
        </p:nvSpPr>
        <p:spPr/>
        <p:txBody>
          <a:bodyPr/>
          <a:lstStyle/>
          <a:p>
            <a:fld id="{CF8BF5C1-0C31-4117-9346-26B34DEE768C}" type="slidenum">
              <a:rPr lang="en-US" altLang="en-US" smtClean="0"/>
              <a:pPr/>
              <a:t>7</a:t>
            </a:fld>
            <a:endParaRPr lang="en-US" altLang="en-US" dirty="0"/>
          </a:p>
        </p:txBody>
      </p:sp>
      <p:sp>
        <p:nvSpPr>
          <p:cNvPr id="9" name="Slide Number Placeholder 3">
            <a:extLst>
              <a:ext uri="{FF2B5EF4-FFF2-40B4-BE49-F238E27FC236}">
                <a16:creationId xmlns:a16="http://schemas.microsoft.com/office/drawing/2014/main" id="{2D107842-0C0D-894C-8DFA-9B221D8C628C}"/>
              </a:ext>
            </a:extLst>
          </p:cNvPr>
          <p:cNvSpPr txBox="1">
            <a:spLocks/>
          </p:cNvSpPr>
          <p:nvPr/>
        </p:nvSpPr>
        <p:spPr>
          <a:xfrm>
            <a:off x="7988300" y="5750719"/>
            <a:ext cx="11430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7CF8A19-3A9E-4ABC-B336-2FDDE321C72D}" type="slidenum">
              <a:rPr lang="en-US" sz="750"/>
              <a:pPr algn="r"/>
              <a:t>7</a:t>
            </a:fld>
            <a:endParaRPr lang="en-US" sz="750" dirty="0"/>
          </a:p>
        </p:txBody>
      </p:sp>
    </p:spTree>
    <p:extLst>
      <p:ext uri="{BB962C8B-B14F-4D97-AF65-F5344CB8AC3E}">
        <p14:creationId xmlns:p14="http://schemas.microsoft.com/office/powerpoint/2010/main" val="1173622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Straight Connector 167"/>
          <p:cNvCxnSpPr/>
          <p:nvPr/>
        </p:nvCxnSpPr>
        <p:spPr>
          <a:xfrm>
            <a:off x="3361262" y="5284682"/>
            <a:ext cx="782136" cy="11829"/>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6" idx="2"/>
          </p:cNvCxnSpPr>
          <p:nvPr/>
        </p:nvCxnSpPr>
        <p:spPr>
          <a:xfrm flipH="1">
            <a:off x="3353223" y="2812015"/>
            <a:ext cx="28736" cy="2472667"/>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64" idx="2"/>
            <a:endCxn id="60" idx="0"/>
          </p:cNvCxnSpPr>
          <p:nvPr/>
        </p:nvCxnSpPr>
        <p:spPr>
          <a:xfrm>
            <a:off x="1837869" y="3817866"/>
            <a:ext cx="18689" cy="1014014"/>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6" idx="1"/>
            <a:endCxn id="64" idx="3"/>
          </p:cNvCxnSpPr>
          <p:nvPr/>
        </p:nvCxnSpPr>
        <p:spPr>
          <a:xfrm flipH="1" flipV="1">
            <a:off x="2323712" y="3560655"/>
            <a:ext cx="732093" cy="1637"/>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a:t>Given a scenario, implement secure network architecture concepts</a:t>
            </a:r>
          </a:p>
        </p:txBody>
      </p:sp>
      <p:sp>
        <p:nvSpPr>
          <p:cNvPr id="62" name="Slide Number Placeholder 3">
            <a:extLst>
              <a:ext uri="{FF2B5EF4-FFF2-40B4-BE49-F238E27FC236}">
                <a16:creationId xmlns:a16="http://schemas.microsoft.com/office/drawing/2014/main" id="{CB0ACBB3-51EA-874A-89E5-48AA4A70EDFA}"/>
              </a:ext>
            </a:extLst>
          </p:cNvPr>
          <p:cNvSpPr>
            <a:spLocks noGrp="1"/>
          </p:cNvSpPr>
          <p:nvPr>
            <p:ph type="sldNum" sz="quarter" idx="4"/>
          </p:nvPr>
        </p:nvSpPr>
        <p:spPr/>
        <p:txBody>
          <a:bodyPr/>
          <a:lstStyle/>
          <a:p>
            <a:fld id="{CF8BF5C1-0C31-4117-9346-26B34DEE768C}" type="slidenum">
              <a:rPr lang="en-US" altLang="en-US" smtClean="0"/>
              <a:pPr/>
              <a:t>8</a:t>
            </a:fld>
            <a:endParaRPr lang="en-US" altLang="en-US" dirty="0"/>
          </a:p>
        </p:txBody>
      </p:sp>
      <p:cxnSp>
        <p:nvCxnSpPr>
          <p:cNvPr id="44" name="Straight Connector 43"/>
          <p:cNvCxnSpPr>
            <a:stCxn id="61" idx="2"/>
            <a:endCxn id="9" idx="0"/>
          </p:cNvCxnSpPr>
          <p:nvPr/>
        </p:nvCxnSpPr>
        <p:spPr>
          <a:xfrm>
            <a:off x="1005840" y="1963746"/>
            <a:ext cx="0" cy="223429"/>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9" idx="3"/>
          </p:cNvCxnSpPr>
          <p:nvPr/>
        </p:nvCxnSpPr>
        <p:spPr>
          <a:xfrm flipH="1">
            <a:off x="1325880" y="2506369"/>
            <a:ext cx="273776" cy="846"/>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76" idx="0"/>
            <a:endCxn id="72" idx="0"/>
          </p:cNvCxnSpPr>
          <p:nvPr/>
        </p:nvCxnSpPr>
        <p:spPr>
          <a:xfrm flipH="1">
            <a:off x="3375845" y="2217655"/>
            <a:ext cx="6114" cy="2088297"/>
          </a:xfrm>
          <a:prstGeom prst="line">
            <a:avLst/>
          </a:prstGeom>
          <a:ln w="38100">
            <a:no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34" idx="2"/>
          </p:cNvCxnSpPr>
          <p:nvPr/>
        </p:nvCxnSpPr>
        <p:spPr>
          <a:xfrm flipV="1">
            <a:off x="3362598" y="3546168"/>
            <a:ext cx="1078538" cy="14487"/>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34" idx="2"/>
            <a:endCxn id="75" idx="0"/>
          </p:cNvCxnSpPr>
          <p:nvPr/>
        </p:nvCxnSpPr>
        <p:spPr>
          <a:xfrm>
            <a:off x="4441136" y="3546168"/>
            <a:ext cx="2902" cy="394763"/>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75" idx="3"/>
          </p:cNvCxnSpPr>
          <p:nvPr/>
        </p:nvCxnSpPr>
        <p:spPr>
          <a:xfrm flipH="1">
            <a:off x="4929881" y="4187853"/>
            <a:ext cx="3157115" cy="10289"/>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65" idx="2"/>
          </p:cNvCxnSpPr>
          <p:nvPr/>
        </p:nvCxnSpPr>
        <p:spPr>
          <a:xfrm flipH="1">
            <a:off x="5084626" y="2526060"/>
            <a:ext cx="6834" cy="753885"/>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622843" y="3279647"/>
            <a:ext cx="921278" cy="276999"/>
          </a:xfrm>
          <a:prstGeom prst="rect">
            <a:avLst/>
          </a:prstGeom>
          <a:noFill/>
        </p:spPr>
        <p:txBody>
          <a:bodyPr wrap="none" rtlCol="0">
            <a:spAutoFit/>
          </a:bodyPr>
          <a:lstStyle/>
          <a:p>
            <a:r>
              <a:rPr lang="en-US" sz="1200" b="1" dirty="0">
                <a:solidFill>
                  <a:schemeClr val="bg1"/>
                </a:solidFill>
              </a:rPr>
              <a:t>Web Server</a:t>
            </a:r>
          </a:p>
        </p:txBody>
      </p:sp>
      <p:sp>
        <p:nvSpPr>
          <p:cNvPr id="106" name="TextBox 105"/>
          <p:cNvSpPr txBox="1"/>
          <p:nvPr/>
        </p:nvSpPr>
        <p:spPr>
          <a:xfrm>
            <a:off x="5654632" y="3274895"/>
            <a:ext cx="979692" cy="276999"/>
          </a:xfrm>
          <a:prstGeom prst="rect">
            <a:avLst/>
          </a:prstGeom>
          <a:noFill/>
        </p:spPr>
        <p:txBody>
          <a:bodyPr wrap="none" rtlCol="0">
            <a:spAutoFit/>
          </a:bodyPr>
          <a:lstStyle/>
          <a:p>
            <a:r>
              <a:rPr lang="en-US" sz="1200" b="1" dirty="0">
                <a:solidFill>
                  <a:schemeClr val="bg1"/>
                </a:solidFill>
              </a:rPr>
              <a:t>Email Server</a:t>
            </a:r>
          </a:p>
        </p:txBody>
      </p:sp>
      <p:sp>
        <p:nvSpPr>
          <p:cNvPr id="107" name="TextBox 106"/>
          <p:cNvSpPr txBox="1"/>
          <p:nvPr/>
        </p:nvSpPr>
        <p:spPr>
          <a:xfrm>
            <a:off x="6744835" y="3274153"/>
            <a:ext cx="901144" cy="276999"/>
          </a:xfrm>
          <a:prstGeom prst="rect">
            <a:avLst/>
          </a:prstGeom>
          <a:noFill/>
        </p:spPr>
        <p:txBody>
          <a:bodyPr wrap="none" rtlCol="0">
            <a:spAutoFit/>
          </a:bodyPr>
          <a:lstStyle/>
          <a:p>
            <a:r>
              <a:rPr lang="en-US" sz="1200" b="1" dirty="0">
                <a:solidFill>
                  <a:schemeClr val="bg1"/>
                </a:solidFill>
              </a:rPr>
              <a:t>VPN Server</a:t>
            </a:r>
          </a:p>
        </p:txBody>
      </p:sp>
      <p:sp>
        <p:nvSpPr>
          <p:cNvPr id="116" name="Rectangle 115"/>
          <p:cNvSpPr/>
          <p:nvPr/>
        </p:nvSpPr>
        <p:spPr>
          <a:xfrm>
            <a:off x="4598929" y="1815713"/>
            <a:ext cx="4318369" cy="1801568"/>
          </a:xfrm>
          <a:prstGeom prst="rect">
            <a:avLst/>
          </a:prstGeom>
          <a:noFill/>
          <a:ln w="38100">
            <a:solidFill>
              <a:schemeClr val="accent1">
                <a:lumMod val="60000"/>
                <a:lumOff val="40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0" name="Straight Connector 119"/>
          <p:cNvCxnSpPr/>
          <p:nvPr/>
        </p:nvCxnSpPr>
        <p:spPr>
          <a:xfrm>
            <a:off x="7347610" y="4192949"/>
            <a:ext cx="1536" cy="182880"/>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32" idx="0"/>
          </p:cNvCxnSpPr>
          <p:nvPr/>
        </p:nvCxnSpPr>
        <p:spPr>
          <a:xfrm>
            <a:off x="8086996" y="4168375"/>
            <a:ext cx="0" cy="211726"/>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6045658" y="3976681"/>
            <a:ext cx="2606977" cy="1446920"/>
          </a:xfrm>
          <a:prstGeom prst="rect">
            <a:avLst/>
          </a:prstGeom>
          <a:noFill/>
          <a:ln w="38100">
            <a:solidFill>
              <a:schemeClr val="accent1">
                <a:lumMod val="60000"/>
                <a:lumOff val="40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p:cNvSpPr/>
          <p:nvPr/>
        </p:nvSpPr>
        <p:spPr>
          <a:xfrm>
            <a:off x="993378" y="4385021"/>
            <a:ext cx="1695815" cy="1827920"/>
          </a:xfrm>
          <a:prstGeom prst="rect">
            <a:avLst/>
          </a:prstGeom>
          <a:noFill/>
          <a:ln w="38100">
            <a:solidFill>
              <a:schemeClr val="accent1">
                <a:lumMod val="60000"/>
                <a:lumOff val="40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TextBox 141"/>
          <p:cNvSpPr txBox="1"/>
          <p:nvPr/>
        </p:nvSpPr>
        <p:spPr>
          <a:xfrm>
            <a:off x="1803971" y="2787700"/>
            <a:ext cx="688650" cy="276999"/>
          </a:xfrm>
          <a:prstGeom prst="rect">
            <a:avLst/>
          </a:prstGeom>
          <a:noFill/>
        </p:spPr>
        <p:txBody>
          <a:bodyPr wrap="none" rtlCol="0">
            <a:spAutoFit/>
          </a:bodyPr>
          <a:lstStyle/>
          <a:p>
            <a:r>
              <a:rPr lang="en-US" sz="1200" b="1" dirty="0">
                <a:solidFill>
                  <a:schemeClr val="bg1"/>
                </a:solidFill>
              </a:rPr>
              <a:t>Firewall</a:t>
            </a:r>
            <a:endParaRPr lang="en-US" b="1" dirty="0">
              <a:solidFill>
                <a:schemeClr val="bg1"/>
              </a:solidFill>
            </a:endParaRPr>
          </a:p>
        </p:txBody>
      </p:sp>
      <p:sp>
        <p:nvSpPr>
          <p:cNvPr id="143" name="TextBox 142"/>
          <p:cNvSpPr txBox="1"/>
          <p:nvPr/>
        </p:nvSpPr>
        <p:spPr>
          <a:xfrm>
            <a:off x="3073076" y="1900679"/>
            <a:ext cx="728084" cy="276999"/>
          </a:xfrm>
          <a:prstGeom prst="rect">
            <a:avLst/>
          </a:prstGeom>
          <a:noFill/>
        </p:spPr>
        <p:txBody>
          <a:bodyPr wrap="none" rtlCol="0">
            <a:spAutoFit/>
          </a:bodyPr>
          <a:lstStyle/>
          <a:p>
            <a:r>
              <a:rPr lang="en-US" sz="1200" b="1" dirty="0">
                <a:solidFill>
                  <a:schemeClr val="bg1"/>
                </a:solidFill>
              </a:rPr>
              <a:t>IPS / IDS</a:t>
            </a:r>
            <a:endParaRPr lang="en-US" b="1" dirty="0">
              <a:solidFill>
                <a:schemeClr val="bg1"/>
              </a:solidFill>
            </a:endParaRPr>
          </a:p>
        </p:txBody>
      </p:sp>
      <p:sp>
        <p:nvSpPr>
          <p:cNvPr id="144" name="TextBox 143"/>
          <p:cNvSpPr txBox="1"/>
          <p:nvPr/>
        </p:nvSpPr>
        <p:spPr>
          <a:xfrm>
            <a:off x="6620947" y="1897525"/>
            <a:ext cx="542136" cy="307777"/>
          </a:xfrm>
          <a:prstGeom prst="rect">
            <a:avLst/>
          </a:prstGeom>
          <a:noFill/>
        </p:spPr>
        <p:txBody>
          <a:bodyPr wrap="none" rtlCol="0">
            <a:spAutoFit/>
          </a:bodyPr>
          <a:lstStyle/>
          <a:p>
            <a:r>
              <a:rPr lang="en-US" sz="1400" b="1" dirty="0">
                <a:solidFill>
                  <a:schemeClr val="bg1"/>
                </a:solidFill>
              </a:rPr>
              <a:t>DMZ</a:t>
            </a:r>
            <a:endParaRPr lang="en-US" sz="2000" b="1" dirty="0">
              <a:solidFill>
                <a:schemeClr val="bg1"/>
              </a:solidFill>
            </a:endParaRPr>
          </a:p>
        </p:txBody>
      </p:sp>
      <p:sp>
        <p:nvSpPr>
          <p:cNvPr id="145" name="TextBox 144"/>
          <p:cNvSpPr txBox="1"/>
          <p:nvPr/>
        </p:nvSpPr>
        <p:spPr>
          <a:xfrm>
            <a:off x="4111242" y="5905164"/>
            <a:ext cx="1358385" cy="307777"/>
          </a:xfrm>
          <a:prstGeom prst="rect">
            <a:avLst/>
          </a:prstGeom>
          <a:noFill/>
        </p:spPr>
        <p:txBody>
          <a:bodyPr wrap="none" rtlCol="0">
            <a:spAutoFit/>
          </a:bodyPr>
          <a:lstStyle/>
          <a:p>
            <a:r>
              <a:rPr lang="en-US" sz="1400" b="1" dirty="0">
                <a:solidFill>
                  <a:schemeClr val="bg1"/>
                </a:solidFill>
              </a:rPr>
              <a:t>Internal Servers</a:t>
            </a:r>
            <a:endParaRPr lang="en-US" sz="2000" b="1" dirty="0">
              <a:solidFill>
                <a:schemeClr val="bg1"/>
              </a:solidFill>
            </a:endParaRPr>
          </a:p>
        </p:txBody>
      </p:sp>
      <p:sp>
        <p:nvSpPr>
          <p:cNvPr id="146" name="TextBox 145"/>
          <p:cNvSpPr txBox="1"/>
          <p:nvPr/>
        </p:nvSpPr>
        <p:spPr>
          <a:xfrm>
            <a:off x="6692107" y="5107935"/>
            <a:ext cx="1314078" cy="307777"/>
          </a:xfrm>
          <a:prstGeom prst="rect">
            <a:avLst/>
          </a:prstGeom>
          <a:noFill/>
        </p:spPr>
        <p:txBody>
          <a:bodyPr wrap="none" rtlCol="0">
            <a:spAutoFit/>
          </a:bodyPr>
          <a:lstStyle/>
          <a:p>
            <a:r>
              <a:rPr lang="en-US" sz="1400" b="1" dirty="0">
                <a:solidFill>
                  <a:schemeClr val="bg1"/>
                </a:solidFill>
              </a:rPr>
              <a:t>Internal Clients</a:t>
            </a:r>
            <a:endParaRPr lang="en-US" sz="2000" b="1" dirty="0">
              <a:solidFill>
                <a:schemeClr val="bg1"/>
              </a:solidFill>
            </a:endParaRPr>
          </a:p>
        </p:txBody>
      </p:sp>
      <p:sp>
        <p:nvSpPr>
          <p:cNvPr id="147" name="TextBox 146"/>
          <p:cNvSpPr txBox="1"/>
          <p:nvPr/>
        </p:nvSpPr>
        <p:spPr>
          <a:xfrm>
            <a:off x="3064401" y="3910854"/>
            <a:ext cx="617733" cy="276999"/>
          </a:xfrm>
          <a:prstGeom prst="rect">
            <a:avLst/>
          </a:prstGeom>
          <a:solidFill>
            <a:schemeClr val="tx1"/>
          </a:solidFill>
        </p:spPr>
        <p:txBody>
          <a:bodyPr wrap="none" rtlCol="0">
            <a:spAutoFit/>
          </a:bodyPr>
          <a:lstStyle/>
          <a:p>
            <a:r>
              <a:rPr lang="en-US" sz="1200" b="1" dirty="0">
                <a:solidFill>
                  <a:schemeClr val="bg1"/>
                </a:solidFill>
              </a:rPr>
              <a:t>Router</a:t>
            </a:r>
            <a:endParaRPr lang="en-US" b="1" dirty="0">
              <a:solidFill>
                <a:schemeClr val="bg1"/>
              </a:solidFill>
            </a:endParaRPr>
          </a:p>
        </p:txBody>
      </p:sp>
      <p:sp>
        <p:nvSpPr>
          <p:cNvPr id="148" name="TextBox 147"/>
          <p:cNvSpPr txBox="1"/>
          <p:nvPr/>
        </p:nvSpPr>
        <p:spPr>
          <a:xfrm>
            <a:off x="4109757" y="4478130"/>
            <a:ext cx="607602" cy="276999"/>
          </a:xfrm>
          <a:prstGeom prst="rect">
            <a:avLst/>
          </a:prstGeom>
          <a:solidFill>
            <a:schemeClr val="tx1"/>
          </a:solidFill>
        </p:spPr>
        <p:txBody>
          <a:bodyPr wrap="none" rtlCol="0">
            <a:spAutoFit/>
          </a:bodyPr>
          <a:lstStyle/>
          <a:p>
            <a:r>
              <a:rPr lang="en-US" sz="1200" b="1" dirty="0">
                <a:solidFill>
                  <a:schemeClr val="bg1"/>
                </a:solidFill>
              </a:rPr>
              <a:t>Switch</a:t>
            </a:r>
            <a:endParaRPr lang="en-US" b="1" dirty="0">
              <a:solidFill>
                <a:schemeClr val="bg1"/>
              </a:solidFill>
            </a:endParaRPr>
          </a:p>
        </p:txBody>
      </p:sp>
      <p:sp>
        <p:nvSpPr>
          <p:cNvPr id="149" name="TextBox 148"/>
          <p:cNvSpPr txBox="1"/>
          <p:nvPr/>
        </p:nvSpPr>
        <p:spPr>
          <a:xfrm>
            <a:off x="1546498" y="3912724"/>
            <a:ext cx="607602" cy="276999"/>
          </a:xfrm>
          <a:prstGeom prst="rect">
            <a:avLst/>
          </a:prstGeom>
          <a:solidFill>
            <a:schemeClr val="tx1"/>
          </a:solidFill>
        </p:spPr>
        <p:txBody>
          <a:bodyPr wrap="none" rtlCol="0">
            <a:spAutoFit/>
          </a:bodyPr>
          <a:lstStyle/>
          <a:p>
            <a:r>
              <a:rPr lang="en-US" sz="1200" b="1" dirty="0">
                <a:solidFill>
                  <a:schemeClr val="bg1"/>
                </a:solidFill>
              </a:rPr>
              <a:t>Switch</a:t>
            </a:r>
            <a:endParaRPr lang="en-US" b="1" dirty="0">
              <a:solidFill>
                <a:schemeClr val="bg1"/>
              </a:solidFill>
            </a:endParaRPr>
          </a:p>
        </p:txBody>
      </p:sp>
      <p:sp>
        <p:nvSpPr>
          <p:cNvPr id="163" name="Rectangle 162"/>
          <p:cNvSpPr/>
          <p:nvPr/>
        </p:nvSpPr>
        <p:spPr>
          <a:xfrm>
            <a:off x="3836730" y="4835551"/>
            <a:ext cx="1929355" cy="1377390"/>
          </a:xfrm>
          <a:prstGeom prst="rect">
            <a:avLst/>
          </a:prstGeom>
          <a:noFill/>
          <a:ln w="38100">
            <a:solidFill>
              <a:schemeClr val="accent1">
                <a:lumMod val="60000"/>
                <a:lumOff val="40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TextBox 171"/>
          <p:cNvSpPr txBox="1"/>
          <p:nvPr/>
        </p:nvSpPr>
        <p:spPr>
          <a:xfrm>
            <a:off x="1121662" y="5900850"/>
            <a:ext cx="1440394" cy="307777"/>
          </a:xfrm>
          <a:prstGeom prst="rect">
            <a:avLst/>
          </a:prstGeom>
          <a:noFill/>
        </p:spPr>
        <p:txBody>
          <a:bodyPr wrap="none" rtlCol="0">
            <a:spAutoFit/>
          </a:bodyPr>
          <a:lstStyle/>
          <a:p>
            <a:r>
              <a:rPr lang="en-US" sz="1400" b="1" dirty="0">
                <a:solidFill>
                  <a:schemeClr val="bg1"/>
                </a:solidFill>
              </a:rPr>
              <a:t>Extranet Servers </a:t>
            </a:r>
            <a:endParaRPr lang="en-US" sz="2000" b="1" dirty="0">
              <a:solidFill>
                <a:schemeClr val="bg1"/>
              </a:solidFill>
            </a:endParaRPr>
          </a:p>
        </p:txBody>
      </p:sp>
      <p:pic>
        <p:nvPicPr>
          <p:cNvPr id="176" name="Picture 175"/>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20622" y="2217655"/>
            <a:ext cx="922673" cy="594360"/>
          </a:xfrm>
          <a:prstGeom prst="rect">
            <a:avLst/>
          </a:prstGeom>
        </p:spPr>
      </p:pic>
      <p:sp>
        <p:nvSpPr>
          <p:cNvPr id="55" name="TextBox 54"/>
          <p:cNvSpPr txBox="1"/>
          <p:nvPr/>
        </p:nvSpPr>
        <p:spPr>
          <a:xfrm>
            <a:off x="701407" y="2787699"/>
            <a:ext cx="617733" cy="276999"/>
          </a:xfrm>
          <a:prstGeom prst="rect">
            <a:avLst/>
          </a:prstGeom>
          <a:solidFill>
            <a:schemeClr val="tx1"/>
          </a:solidFill>
        </p:spPr>
        <p:txBody>
          <a:bodyPr wrap="none" rtlCol="0">
            <a:spAutoFit/>
          </a:bodyPr>
          <a:lstStyle/>
          <a:p>
            <a:r>
              <a:rPr lang="en-US" sz="1200" b="1" dirty="0">
                <a:solidFill>
                  <a:schemeClr val="bg1"/>
                </a:solidFill>
              </a:rPr>
              <a:t>Router</a:t>
            </a:r>
            <a:endParaRPr lang="en-US" b="1" dirty="0">
              <a:solidFill>
                <a:schemeClr val="bg1"/>
              </a:solidFill>
            </a:endParaRPr>
          </a:p>
        </p:txBody>
      </p:sp>
      <p:pic>
        <p:nvPicPr>
          <p:cNvPr id="59" name="Picture 58"/>
          <p:cNvPicPr>
            <a:picLocks noChangeAspect="1"/>
          </p:cNvPicPr>
          <p:nvPr/>
        </p:nvPicPr>
        <p:blipFill>
          <a:blip r:embed="rId5">
            <a:clrChange>
              <a:clrFrom>
                <a:srgbClr val="000000"/>
              </a:clrFrom>
              <a:clrTo>
                <a:srgbClr val="000000">
                  <a:alpha val="0"/>
                </a:srgbClr>
              </a:clrTo>
            </a:clrChange>
          </a:blip>
          <a:stretch>
            <a:fillRect/>
          </a:stretch>
        </p:blipFill>
        <p:spPr>
          <a:xfrm>
            <a:off x="4009385" y="4920367"/>
            <a:ext cx="1562100" cy="1047750"/>
          </a:xfrm>
          <a:prstGeom prst="rect">
            <a:avLst/>
          </a:prstGeom>
        </p:spPr>
      </p:pic>
      <p:pic>
        <p:nvPicPr>
          <p:cNvPr id="60" name="Picture 59"/>
          <p:cNvPicPr>
            <a:picLocks noChangeAspect="1"/>
          </p:cNvPicPr>
          <p:nvPr/>
        </p:nvPicPr>
        <p:blipFill>
          <a:blip r:embed="rId5">
            <a:clrChange>
              <a:clrFrom>
                <a:srgbClr val="000000"/>
              </a:clrFrom>
              <a:clrTo>
                <a:srgbClr val="000000">
                  <a:alpha val="0"/>
                </a:srgbClr>
              </a:clrTo>
            </a:clrChange>
          </a:blip>
          <a:stretch>
            <a:fillRect/>
          </a:stretch>
        </p:blipFill>
        <p:spPr>
          <a:xfrm>
            <a:off x="1075508" y="4831880"/>
            <a:ext cx="1562100" cy="104775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4586" y="2639865"/>
            <a:ext cx="640080" cy="6400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2187175"/>
            <a:ext cx="640080" cy="640080"/>
          </a:xfrm>
          <a:prstGeom prst="rect">
            <a:avLst/>
          </a:prstGeom>
          <a:scene3d>
            <a:camera prst="orthographicFront"/>
            <a:lightRig rig="threePt" dir="t"/>
          </a:scene3d>
          <a:sp3d>
            <a:bevelT/>
          </a:sp3d>
        </p:spPr>
      </p:pic>
      <p:cxnSp>
        <p:nvCxnSpPr>
          <p:cNvPr id="80" name="Straight Connector 79"/>
          <p:cNvCxnSpPr>
            <a:stCxn id="176" idx="1"/>
          </p:cNvCxnSpPr>
          <p:nvPr/>
        </p:nvCxnSpPr>
        <p:spPr>
          <a:xfrm flipH="1" flipV="1">
            <a:off x="1599656" y="2506369"/>
            <a:ext cx="1320966" cy="8466"/>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5805" y="3242252"/>
            <a:ext cx="640080" cy="640080"/>
          </a:xfrm>
          <a:prstGeom prst="rect">
            <a:avLst/>
          </a:prstGeom>
          <a:scene3d>
            <a:camera prst="orthographicFront"/>
            <a:lightRig rig="threePt" dir="t"/>
          </a:scene3d>
          <a:sp3d>
            <a:bevelT/>
          </a:sp3d>
        </p:spPr>
      </p:pic>
      <p:sp>
        <p:nvSpPr>
          <p:cNvPr id="34" name="Rectangle 33"/>
          <p:cNvSpPr/>
          <p:nvPr/>
        </p:nvSpPr>
        <p:spPr>
          <a:xfrm>
            <a:off x="4120079" y="3120949"/>
            <a:ext cx="642113" cy="425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253800" y="205141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49" idx="1"/>
            <a:endCxn id="176" idx="3"/>
          </p:cNvCxnSpPr>
          <p:nvPr/>
        </p:nvCxnSpPr>
        <p:spPr>
          <a:xfrm flipH="1">
            <a:off x="3843295" y="2508613"/>
            <a:ext cx="4410505" cy="6222"/>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907" y="4380101"/>
            <a:ext cx="640080" cy="640080"/>
          </a:xfrm>
          <a:prstGeom prst="rect">
            <a:avLst/>
          </a:prstGeom>
        </p:spPr>
      </p:pic>
      <p:pic>
        <p:nvPicPr>
          <p:cNvPr id="130" name="Picture 1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1420" y="4380101"/>
            <a:ext cx="640080" cy="640080"/>
          </a:xfrm>
          <a:prstGeom prst="rect">
            <a:avLst/>
          </a:prstGeom>
        </p:spPr>
      </p:pic>
      <p:pic>
        <p:nvPicPr>
          <p:cNvPr id="132" name="Picture 1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6956" y="4380101"/>
            <a:ext cx="640080" cy="640080"/>
          </a:xfrm>
          <a:prstGeom prst="rect">
            <a:avLst/>
          </a:prstGeom>
        </p:spPr>
      </p:pic>
      <p:pic>
        <p:nvPicPr>
          <p:cNvPr id="89" name="Picture 88"/>
          <p:cNvPicPr>
            <a:picLocks noChangeAspect="1"/>
          </p:cNvPicPr>
          <p:nvPr/>
        </p:nvPicPr>
        <p:blipFill>
          <a:blip r:embed="rId9">
            <a:extLst>
              <a:ext uri="{BEBA8EAE-BF5A-486C-A8C5-ECC9F3942E4B}">
                <a14:imgProps xmlns:a14="http://schemas.microsoft.com/office/drawing/2010/main">
                  <a14:imgLayer r:embed="rId10">
                    <a14:imgEffect>
                      <a14:backgroundRemoval t="0" b="96889" l="9778" r="92000"/>
                    </a14:imgEffect>
                  </a14:imgLayer>
                </a14:imgProps>
              </a:ext>
            </a:extLst>
          </a:blip>
          <a:stretch>
            <a:fillRect/>
          </a:stretch>
        </p:blipFill>
        <p:spPr>
          <a:xfrm>
            <a:off x="1682307" y="1911212"/>
            <a:ext cx="914400" cy="914400"/>
          </a:xfrm>
          <a:prstGeom prst="rect">
            <a:avLst/>
          </a:prstGeom>
        </p:spPr>
      </p:pic>
      <p:cxnSp>
        <p:nvCxnSpPr>
          <p:cNvPr id="104" name="Straight Connector 103"/>
          <p:cNvCxnSpPr>
            <a:endCxn id="81" idx="0"/>
          </p:cNvCxnSpPr>
          <p:nvPr/>
        </p:nvCxnSpPr>
        <p:spPr>
          <a:xfrm>
            <a:off x="6620947" y="4176464"/>
            <a:ext cx="0" cy="203637"/>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074532" y="4907252"/>
            <a:ext cx="607602" cy="276999"/>
          </a:xfrm>
          <a:prstGeom prst="rect">
            <a:avLst/>
          </a:prstGeom>
          <a:solidFill>
            <a:schemeClr val="tx1"/>
          </a:solidFill>
        </p:spPr>
        <p:txBody>
          <a:bodyPr wrap="none" rtlCol="0">
            <a:spAutoFit/>
          </a:bodyPr>
          <a:lstStyle/>
          <a:p>
            <a:r>
              <a:rPr lang="en-US" sz="1200" b="1" dirty="0">
                <a:solidFill>
                  <a:schemeClr val="bg1"/>
                </a:solidFill>
              </a:rPr>
              <a:t>Switch</a:t>
            </a:r>
            <a:endParaRPr lang="en-US" b="1" dirty="0">
              <a:solidFill>
                <a:schemeClr val="bg1"/>
              </a:solidFill>
            </a:endParaRPr>
          </a:p>
        </p:txBody>
      </p:sp>
      <p:cxnSp>
        <p:nvCxnSpPr>
          <p:cNvPr id="66" name="Straight Connector 65"/>
          <p:cNvCxnSpPr>
            <a:endCxn id="67" idx="2"/>
          </p:cNvCxnSpPr>
          <p:nvPr/>
        </p:nvCxnSpPr>
        <p:spPr>
          <a:xfrm flipH="1">
            <a:off x="6138358" y="2527653"/>
            <a:ext cx="6834" cy="753885"/>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8318" y="2641458"/>
            <a:ext cx="640080" cy="640080"/>
          </a:xfrm>
          <a:prstGeom prst="rect">
            <a:avLst/>
          </a:prstGeom>
        </p:spPr>
      </p:pic>
      <p:cxnSp>
        <p:nvCxnSpPr>
          <p:cNvPr id="68" name="Straight Connector 67"/>
          <p:cNvCxnSpPr>
            <a:stCxn id="49" idx="1"/>
            <a:endCxn id="69" idx="2"/>
          </p:cNvCxnSpPr>
          <p:nvPr/>
        </p:nvCxnSpPr>
        <p:spPr>
          <a:xfrm>
            <a:off x="8253800" y="2508613"/>
            <a:ext cx="13964" cy="77133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7724" y="2639865"/>
            <a:ext cx="640080" cy="640080"/>
          </a:xfrm>
          <a:prstGeom prst="rect">
            <a:avLst/>
          </a:prstGeom>
        </p:spPr>
      </p:pic>
      <p:cxnSp>
        <p:nvCxnSpPr>
          <p:cNvPr id="70" name="Straight Connector 69"/>
          <p:cNvCxnSpPr>
            <a:endCxn id="71" idx="2"/>
          </p:cNvCxnSpPr>
          <p:nvPr/>
        </p:nvCxnSpPr>
        <p:spPr>
          <a:xfrm flipH="1">
            <a:off x="7192090" y="2526060"/>
            <a:ext cx="6834" cy="753885"/>
          </a:xfrm>
          <a:prstGeom prst="line">
            <a:avLst/>
          </a:prstGeom>
          <a:ln w="38100">
            <a:solidFill>
              <a:schemeClr val="bg1"/>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2050" y="2639865"/>
            <a:ext cx="640080" cy="640080"/>
          </a:xfrm>
          <a:prstGeom prst="rect">
            <a:avLst/>
          </a:prstGeom>
        </p:spPr>
      </p:pic>
      <p:sp>
        <p:nvSpPr>
          <p:cNvPr id="76" name="TextBox 75"/>
          <p:cNvSpPr txBox="1"/>
          <p:nvPr/>
        </p:nvSpPr>
        <p:spPr>
          <a:xfrm>
            <a:off x="7656731" y="3272263"/>
            <a:ext cx="1222066" cy="276999"/>
          </a:xfrm>
          <a:prstGeom prst="rect">
            <a:avLst/>
          </a:prstGeom>
          <a:noFill/>
        </p:spPr>
        <p:txBody>
          <a:bodyPr wrap="none" rtlCol="0">
            <a:spAutoFit/>
          </a:bodyPr>
          <a:lstStyle/>
          <a:p>
            <a:r>
              <a:rPr lang="en-US" sz="1200" b="1" dirty="0">
                <a:solidFill>
                  <a:schemeClr val="bg1"/>
                </a:solidFill>
              </a:rPr>
              <a:t>Database Server</a:t>
            </a:r>
          </a:p>
        </p:txBody>
      </p:sp>
      <p:pic>
        <p:nvPicPr>
          <p:cNvPr id="61" name="Picture 60"/>
          <p:cNvPicPr>
            <a:picLocks noChangeAspect="1"/>
          </p:cNvPicPr>
          <p:nvPr/>
        </p:nvPicPr>
        <p:blipFill>
          <a:blip r:embed="rId11"/>
          <a:stretch>
            <a:fillRect/>
          </a:stretch>
        </p:blipFill>
        <p:spPr>
          <a:xfrm>
            <a:off x="411480" y="1219200"/>
            <a:ext cx="1188720" cy="744546"/>
          </a:xfrm>
          <a:prstGeom prst="rect">
            <a:avLst/>
          </a:prstGeom>
        </p:spPr>
      </p:pic>
      <p:pic>
        <p:nvPicPr>
          <p:cNvPr id="64" name="Picture 63"/>
          <p:cNvPicPr>
            <a:picLocks noChangeAspect="1"/>
          </p:cNvPicPr>
          <p:nvPr/>
        </p:nvPicPr>
        <p:blipFill>
          <a:blip r:embed="rId12">
            <a:clrChange>
              <a:clrFrom>
                <a:srgbClr val="000000"/>
              </a:clrFrom>
              <a:clrTo>
                <a:srgbClr val="000000">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52026" y="3303444"/>
            <a:ext cx="971686" cy="514422"/>
          </a:xfrm>
          <a:prstGeom prst="rect">
            <a:avLst/>
          </a:prstGeom>
          <a:scene3d>
            <a:camera prst="orthographicFront"/>
            <a:lightRig rig="threePt" dir="t"/>
          </a:scene3d>
          <a:sp3d>
            <a:bevelT w="152400" h="50800" prst="softRound"/>
          </a:sp3d>
        </p:spPr>
      </p:pic>
      <p:pic>
        <p:nvPicPr>
          <p:cNvPr id="72" name="Picture 71"/>
          <p:cNvPicPr>
            <a:picLocks noChangeAspect="1"/>
          </p:cNvPicPr>
          <p:nvPr/>
        </p:nvPicPr>
        <p:blipFill>
          <a:blip r:embed="rId12">
            <a:clrChange>
              <a:clrFrom>
                <a:srgbClr val="000000"/>
              </a:clrFrom>
              <a:clrTo>
                <a:srgbClr val="000000">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90002" y="4305952"/>
            <a:ext cx="971686" cy="514422"/>
          </a:xfrm>
          <a:prstGeom prst="rect">
            <a:avLst/>
          </a:prstGeom>
          <a:scene3d>
            <a:camera prst="orthographicFront"/>
            <a:lightRig rig="threePt" dir="t"/>
          </a:scene3d>
          <a:sp3d>
            <a:bevelT w="152400" h="50800" prst="softRound"/>
          </a:sp3d>
        </p:spPr>
      </p:pic>
      <p:pic>
        <p:nvPicPr>
          <p:cNvPr id="75" name="Picture 74"/>
          <p:cNvPicPr>
            <a:picLocks noChangeAspect="1"/>
          </p:cNvPicPr>
          <p:nvPr/>
        </p:nvPicPr>
        <p:blipFill>
          <a:blip r:embed="rId12">
            <a:clrChange>
              <a:clrFrom>
                <a:srgbClr val="000000"/>
              </a:clrFrom>
              <a:clrTo>
                <a:srgbClr val="000000">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958195" y="3940931"/>
            <a:ext cx="971686" cy="514422"/>
          </a:xfrm>
          <a:prstGeom prst="rect">
            <a:avLst/>
          </a:prstGeom>
          <a:scene3d>
            <a:camera prst="orthographicFront"/>
            <a:lightRig rig="threePt" dir="t"/>
          </a:scene3d>
          <a:sp3d>
            <a:bevelT w="152400" h="50800" prst="softRound"/>
          </a:sp3d>
        </p:spPr>
      </p:pic>
    </p:spTree>
    <p:extLst>
      <p:ext uri="{BB962C8B-B14F-4D97-AF65-F5344CB8AC3E}">
        <p14:creationId xmlns:p14="http://schemas.microsoft.com/office/powerpoint/2010/main" val="202959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CFF1C7A-AA3A-447B-AF28-9F5D4A54167A}"/>
              </a:ext>
            </a:extLst>
          </p:cNvPr>
          <p:cNvSpPr>
            <a:spLocks noGrp="1"/>
          </p:cNvSpPr>
          <p:nvPr>
            <p:ph type="title" idx="4294967295"/>
          </p:nvPr>
        </p:nvSpPr>
        <p:spPr>
          <a:xfrm>
            <a:off x="409763" y="433545"/>
            <a:ext cx="8354890" cy="930447"/>
          </a:xfrm>
        </p:spPr>
        <p:txBody>
          <a:bodyPr vert="horz" lIns="91440" tIns="45720" rIns="91440" bIns="45720" rtlCol="0" anchor="b">
            <a:normAutofit/>
          </a:bodyPr>
          <a:lstStyle/>
          <a:p>
            <a:pPr algn="ctr"/>
            <a:r>
              <a:rPr lang="en-US" sz="4700" dirty="0">
                <a:solidFill>
                  <a:srgbClr val="FFFFFF"/>
                </a:solidFill>
              </a:rPr>
              <a:t>Demilitarized Zone Topologies</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A VLAN100 (Dept LAN) box is connected to a Core/Distribution box that is connected to an Extranet box that is connected to an ISP router icon.">
            <a:extLst>
              <a:ext uri="{FF2B5EF4-FFF2-40B4-BE49-F238E27FC236}">
                <a16:creationId xmlns:a16="http://schemas.microsoft.com/office/drawing/2014/main" id="{56A1D67E-B3E3-416D-8D88-72C99BB5012F}"/>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248675" y="3131560"/>
            <a:ext cx="4091938" cy="2588153"/>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6" name="Picture 2" descr="A VLAN100 (Dept LAN) box is connected to a Core/Distribution box that is connected to an Extranet box that is connected to an ISP router icon.">
            <a:extLst>
              <a:ext uri="{FF2B5EF4-FFF2-40B4-BE49-F238E27FC236}">
                <a16:creationId xmlns:a16="http://schemas.microsoft.com/office/drawing/2014/main" id="{D2EB6FF5-5477-4985-8CBF-5AB7D586825B}"/>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tretch>
            <a:fillRect/>
          </a:stretch>
        </p:blipFill>
        <p:spPr bwMode="auto">
          <a:xfrm>
            <a:off x="4833804" y="3136675"/>
            <a:ext cx="4091938" cy="25779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4EA20FF-D53F-4B97-9B91-2B0D723D59A6}"/>
              </a:ext>
            </a:extLst>
          </p:cNvPr>
          <p:cNvSpPr>
            <a:spLocks noGrp="1"/>
          </p:cNvSpPr>
          <p:nvPr>
            <p:ph type="sldNum" sz="quarter" idx="12"/>
          </p:nvPr>
        </p:nvSpPr>
        <p:spPr>
          <a:xfrm>
            <a:off x="6819356" y="6420530"/>
            <a:ext cx="2057400" cy="347472"/>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7CF8A19-3A9E-4ABC-B336-2FDDE321C72D}" type="slidenum">
              <a:rPr kumimoji="0" lang="en-US" sz="1200" b="1" i="0" u="none" strike="noStrike" kern="1200" cap="none" spc="0" normalizeH="0" baseline="0" noProof="0">
                <a:ln>
                  <a:noFill/>
                </a:ln>
                <a:solidFill>
                  <a:srgbClr val="44546A">
                    <a:lumMod val="40000"/>
                    <a:lumOff val="6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1" i="0" u="none" strike="noStrike" kern="1200" cap="none" spc="0" normalizeH="0" baseline="0" noProof="0" dirty="0">
              <a:ln>
                <a:noFill/>
              </a:ln>
              <a:solidFill>
                <a:srgbClr val="44546A">
                  <a:lumMod val="40000"/>
                  <a:lumOff val="60000"/>
                </a:srgb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44F0ADE-6439-08DF-71B1-6FE22CA5BEF3}"/>
              </a:ext>
            </a:extLst>
          </p:cNvPr>
          <p:cNvSpPr txBox="1"/>
          <p:nvPr/>
        </p:nvSpPr>
        <p:spPr>
          <a:xfrm>
            <a:off x="1052907" y="6179357"/>
            <a:ext cx="2438400" cy="369332"/>
          </a:xfrm>
          <a:prstGeom prst="rect">
            <a:avLst/>
          </a:prstGeom>
          <a:noFill/>
        </p:spPr>
        <p:txBody>
          <a:bodyPr wrap="square" rtlCol="0">
            <a:spAutoFit/>
          </a:bodyPr>
          <a:lstStyle/>
          <a:p>
            <a:pPr algn="ctr"/>
            <a:r>
              <a:rPr lang="en-US" dirty="0"/>
              <a:t>Triple-Homed Firewall</a:t>
            </a:r>
          </a:p>
        </p:txBody>
      </p:sp>
      <p:sp>
        <p:nvSpPr>
          <p:cNvPr id="4" name="TextBox 3">
            <a:extLst>
              <a:ext uri="{FF2B5EF4-FFF2-40B4-BE49-F238E27FC236}">
                <a16:creationId xmlns:a16="http://schemas.microsoft.com/office/drawing/2014/main" id="{4C897885-F5C9-E259-80D8-A6EEE518E24F}"/>
              </a:ext>
            </a:extLst>
          </p:cNvPr>
          <p:cNvSpPr txBox="1"/>
          <p:nvPr/>
        </p:nvSpPr>
        <p:spPr>
          <a:xfrm>
            <a:off x="5652693" y="6157172"/>
            <a:ext cx="2438400" cy="369332"/>
          </a:xfrm>
          <a:prstGeom prst="rect">
            <a:avLst/>
          </a:prstGeom>
          <a:noFill/>
        </p:spPr>
        <p:txBody>
          <a:bodyPr wrap="square" rtlCol="0">
            <a:spAutoFit/>
          </a:bodyPr>
          <a:lstStyle/>
          <a:p>
            <a:pPr algn="ctr"/>
            <a:r>
              <a:rPr lang="en-US" dirty="0"/>
              <a:t>Screened Subnet</a:t>
            </a:r>
          </a:p>
        </p:txBody>
      </p:sp>
    </p:spTree>
    <p:extLst>
      <p:ext uri="{BB962C8B-B14F-4D97-AF65-F5344CB8AC3E}">
        <p14:creationId xmlns:p14="http://schemas.microsoft.com/office/powerpoint/2010/main" val="2917544161"/>
      </p:ext>
    </p:extLst>
  </p:cSld>
  <p:clrMapOvr>
    <a:masterClrMapping/>
  </p:clrMapOvr>
</p:sld>
</file>

<file path=ppt/theme/theme1.xml><?xml version="1.0" encoding="utf-8"?>
<a:theme xmlns:a="http://schemas.openxmlformats.org/drawingml/2006/main" name="8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8.png"/></Relationships>
</file>

<file path=ppt/webextensions/webextension1.xml><?xml version="1.0" encoding="utf-8"?>
<we:webextension xmlns:we="http://schemas.microsoft.com/office/webextensions/webextension/2010/11" id="{6E5318B0-B750-874E-9CD9-46785BB6C168}">
  <we:reference id="wa104221182" version="3.3.0.0" store="en-US" storeType="OMEX"/>
  <we:alternateReferences>
    <we:reference id="wa104221182" version="3.3.0.0" store="wa104221182" storeType="OMEX"/>
  </we:alternateReferences>
  <we:properties>
    <we:property name="autoplay" value="0"/>
    <we:property name="endtime" value="0"/>
    <we:property name="slideId" value="960"/>
    <we:property name="starttime" value="0"/>
    <we:property name="vid" value="&quot;https://www.youtube.com/watch?v=FTUV0t6JaDA&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1BEB67E-6302-C346-A87E-49B0E841960B}">
  <we:reference id="wa104221182" version="3.3.0.0" store="en-US" storeType="OMEX"/>
  <we:alternateReferences>
    <we:reference id="wa104221182" version="3.3.0.0" store="wa104221182" storeType="OMEX"/>
  </we:alternateReferences>
  <we:properties>
    <we:property name="autoplay" value="0"/>
    <we:property name="endtime" value="0"/>
    <we:property name="slideId" value="1006"/>
    <we:property name="starttime" value="0"/>
    <we:property name="vid" value="&quot;https://youtu.be/EGwFEQkyLlM&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112375</TotalTime>
  <Words>6263</Words>
  <Application>Microsoft Macintosh PowerPoint</Application>
  <PresentationFormat>On-screen Show (4:3)</PresentationFormat>
  <Paragraphs>706</Paragraphs>
  <Slides>59</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vt:lpstr>
      <vt:lpstr>Times New Roman</vt:lpstr>
      <vt:lpstr>Open Sans</vt:lpstr>
      <vt:lpstr>Calibri</vt:lpstr>
      <vt:lpstr>Wingdings</vt:lpstr>
      <vt:lpstr>Courier New</vt:lpstr>
      <vt:lpstr>Calibri Light</vt:lpstr>
      <vt:lpstr>8_USAF(Unclas)</vt:lpstr>
      <vt:lpstr>Custom Design</vt:lpstr>
      <vt:lpstr>PowerPoint Presentation</vt:lpstr>
      <vt:lpstr>PowerPoint Presentation</vt:lpstr>
      <vt:lpstr>Exploring Network Technologies and Tools</vt:lpstr>
      <vt:lpstr>Given a scenario, implement secure network architecture concepts</vt:lpstr>
      <vt:lpstr>Secure Network Designs</vt:lpstr>
      <vt:lpstr>Network Access Control (NAC)</vt:lpstr>
      <vt:lpstr>Network Access Control (NAC)</vt:lpstr>
      <vt:lpstr>Given a scenario, implement secure network architecture concepts</vt:lpstr>
      <vt:lpstr>Demilitarized Zone Topologies</vt:lpstr>
      <vt:lpstr>PowerPoint Presentation</vt:lpstr>
      <vt:lpstr>Network Address Translation (NAT)</vt:lpstr>
      <vt:lpstr>Given a scenario, implement secure network architecture concepts</vt:lpstr>
      <vt:lpstr>Given a scenario, implement secure network designs</vt:lpstr>
      <vt:lpstr>Given a scenario, implement secure network designs</vt:lpstr>
      <vt:lpstr>Given a scenario, implement secure network designs</vt:lpstr>
      <vt:lpstr>Install and configure network components to support organizational security</vt:lpstr>
      <vt:lpstr>Install and configure network components to support organizational security</vt:lpstr>
      <vt:lpstr>Proxy Servers</vt:lpstr>
      <vt:lpstr>Given a scenario, implement secure network designs</vt:lpstr>
      <vt:lpstr>Out-of-band Management and Jump Servers</vt:lpstr>
      <vt:lpstr>Network Tap &amp; Port Mirroring</vt:lpstr>
      <vt:lpstr>SIEM</vt:lpstr>
      <vt:lpstr>Given a scenario, implement secure protocols</vt:lpstr>
      <vt:lpstr>Given a scenario, implement secure protocols</vt:lpstr>
      <vt:lpstr>Install and configure network components to support organizational security</vt:lpstr>
      <vt:lpstr>Install and configure network components to support organizational security</vt:lpstr>
      <vt:lpstr>Firewalls</vt:lpstr>
      <vt:lpstr>Install and configure network components to support organizational security</vt:lpstr>
      <vt:lpstr>3.2 Given a scenario, implement host or application security solutions</vt:lpstr>
      <vt:lpstr>Install and configure network components to support organizational security</vt:lpstr>
      <vt:lpstr>Install and configure network components to support organizational security</vt:lpstr>
      <vt:lpstr>Given a scenario, implement secure network designs</vt:lpstr>
      <vt:lpstr>Given a scenario, implement secure network designs</vt:lpstr>
      <vt:lpstr>Given a scenario, implement secure network designs</vt:lpstr>
      <vt:lpstr>Given a scenario, implement secure network designs</vt:lpstr>
      <vt:lpstr>Intrusion Detection And Prevention Systems</vt:lpstr>
      <vt:lpstr>Given a scenario, implement secure protocols</vt:lpstr>
      <vt:lpstr>3.1 Given a scenario, implement secure protocols</vt:lpstr>
      <vt:lpstr>3.1 Given a scenario, implement secure protocols</vt:lpstr>
      <vt:lpstr>3.1 Given a scenario, implement secure protocols</vt:lpstr>
      <vt:lpstr>Load Balancing</vt:lpstr>
      <vt:lpstr>Load Balancing</vt:lpstr>
      <vt:lpstr>3.3 Given a scenario, implement secure network designs</vt:lpstr>
      <vt:lpstr>Failover Clusters</vt:lpstr>
      <vt:lpstr>VPN</vt:lpstr>
      <vt:lpstr>Given a scenario, implement secure network designs</vt:lpstr>
      <vt:lpstr>Given a scenario, implement secure network designs</vt:lpstr>
      <vt:lpstr>Given a scenario, implement secure protocols</vt:lpstr>
      <vt:lpstr>Given a scenario, implement secure network designs</vt:lpstr>
      <vt:lpstr>Given a scenario, implement secure network designs</vt:lpstr>
      <vt:lpstr>Given a scenario, implement secure network designs</vt:lpstr>
      <vt:lpstr>Given a scenario, implement secure network designs</vt:lpstr>
      <vt:lpstr>Given a scenario, implement secure network designs</vt:lpstr>
      <vt:lpstr>PowerPoint Presentation</vt:lpstr>
      <vt:lpstr> Install and configure network components to support organizational security</vt:lpstr>
      <vt:lpstr>Answer the Questions…</vt:lpstr>
      <vt:lpstr>QUESTIONS?</vt:lpstr>
      <vt:lpstr>Exploring Network Technologies and Tools</vt:lpstr>
      <vt:lpstr>PowerPoint Presentation</vt:lpstr>
    </vt:vector>
  </TitlesOfParts>
  <Company>GetCertifiedGetAhead.com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Chapter 6</dc:title>
  <dc:creator>Darril Gibson</dc:creator>
  <dc:description>Presentation created for CompTIA Security+ Get Certified Get Ahead SY0-301 Study Guide by Darril Gibson</dc:description>
  <cp:lastModifiedBy>Rina Schwartz</cp:lastModifiedBy>
  <cp:revision>784</cp:revision>
  <cp:lastPrinted>2021-06-23T18:02:45Z</cp:lastPrinted>
  <dcterms:created xsi:type="dcterms:W3CDTF">2011-10-22T13:57:11Z</dcterms:created>
  <dcterms:modified xsi:type="dcterms:W3CDTF">2022-12-29T12:38:31Z</dcterms:modified>
</cp:coreProperties>
</file>